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60" r:id="rId1"/>
  </p:sldMasterIdLst>
  <p:notesMasterIdLst>
    <p:notesMasterId r:id="rId21"/>
  </p:notesMasterIdLst>
  <p:sldIdLst>
    <p:sldId id="272" r:id="rId2"/>
    <p:sldId id="631" r:id="rId3"/>
    <p:sldId id="632" r:id="rId4"/>
    <p:sldId id="633" r:id="rId5"/>
    <p:sldId id="634" r:id="rId6"/>
    <p:sldId id="635" r:id="rId7"/>
    <p:sldId id="639" r:id="rId8"/>
    <p:sldId id="641" r:id="rId9"/>
    <p:sldId id="642" r:id="rId10"/>
    <p:sldId id="640" r:id="rId11"/>
    <p:sldId id="644" r:id="rId12"/>
    <p:sldId id="645" r:id="rId13"/>
    <p:sldId id="646" r:id="rId14"/>
    <p:sldId id="647" r:id="rId15"/>
    <p:sldId id="649" r:id="rId16"/>
    <p:sldId id="650" r:id="rId17"/>
    <p:sldId id="651" r:id="rId18"/>
    <p:sldId id="652" r:id="rId19"/>
    <p:sldId id="65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4C1A477-FA62-4806-A6AF-4C1B4CC88299}">
          <p14:sldIdLst>
            <p14:sldId id="272"/>
            <p14:sldId id="631"/>
            <p14:sldId id="632"/>
            <p14:sldId id="633"/>
            <p14:sldId id="634"/>
            <p14:sldId id="635"/>
            <p14:sldId id="639"/>
            <p14:sldId id="641"/>
            <p14:sldId id="642"/>
            <p14:sldId id="640"/>
            <p14:sldId id="644"/>
            <p14:sldId id="645"/>
            <p14:sldId id="646"/>
            <p14:sldId id="647"/>
            <p14:sldId id="649"/>
            <p14:sldId id="650"/>
            <p14:sldId id="651"/>
            <p14:sldId id="652"/>
            <p14:sldId id="65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antha Garretto" initials="SG" lastIdx="1" clrIdx="0"/>
  <p:cmAuthor id="2" name="Jamie Padilla"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EACA"/>
    <a:srgbClr val="FFFFFF"/>
    <a:srgbClr val="FFF200"/>
    <a:srgbClr val="FFAEC9"/>
    <a:srgbClr val="FF0000"/>
    <a:srgbClr val="A349A4"/>
    <a:srgbClr val="FF7F27"/>
    <a:srgbClr val="00386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1" autoAdjust="0"/>
    <p:restoredTop sz="96357" autoAdjust="0"/>
  </p:normalViewPr>
  <p:slideViewPr>
    <p:cSldViewPr snapToGrid="0" snapToObjects="1">
      <p:cViewPr varScale="1">
        <p:scale>
          <a:sx n="95" d="100"/>
          <a:sy n="95" d="100"/>
        </p:scale>
        <p:origin x="-840" y="-104"/>
      </p:cViewPr>
      <p:guideLst>
        <p:guide orient="horz" pos="2160"/>
        <p:guide pos="2880"/>
      </p:guideLst>
    </p:cSldViewPr>
  </p:slideViewPr>
  <p:outlineViewPr>
    <p:cViewPr>
      <p:scale>
        <a:sx n="33" d="100"/>
        <a:sy n="33" d="100"/>
      </p:scale>
      <p:origin x="0" y="68456"/>
    </p:cViewPr>
  </p:outlineViewPr>
  <p:notesTextViewPr>
    <p:cViewPr>
      <p:scale>
        <a:sx n="1" d="1"/>
        <a:sy n="1" d="1"/>
      </p:scale>
      <p:origin x="0" y="0"/>
    </p:cViewPr>
  </p:notesTextViewPr>
  <p:sorterViewPr>
    <p:cViewPr>
      <p:scale>
        <a:sx n="100" d="100"/>
        <a:sy n="100" d="100"/>
      </p:scale>
      <p:origin x="0" y="32592"/>
    </p:cViewPr>
  </p:sorterViewPr>
  <p:notesViewPr>
    <p:cSldViewPr snapToGrid="0" snapToObjects="1">
      <p:cViewPr varScale="1">
        <p:scale>
          <a:sx n="150" d="100"/>
          <a:sy n="150" d="100"/>
        </p:scale>
        <p:origin x="-18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AB2739-3ABA-FC47-92AC-A48870A68C59}" type="datetimeFigureOut">
              <a:rPr lang="en-US" smtClean="0"/>
              <a:t>2/19/18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53BE50-D702-3245-8AF1-8B554DC856E8}" type="slidenum">
              <a:rPr lang="en-US" smtClean="0"/>
              <a:t>‹#›</a:t>
            </a:fld>
            <a:endParaRPr lang="en-US"/>
          </a:p>
        </p:txBody>
      </p:sp>
    </p:spTree>
    <p:extLst>
      <p:ext uri="{BB962C8B-B14F-4D97-AF65-F5344CB8AC3E}">
        <p14:creationId xmlns:p14="http://schemas.microsoft.com/office/powerpoint/2010/main" val="1984035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Shape 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 name="Shape 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US" b="1" dirty="0"/>
              <a:t>Instructor Script:</a:t>
            </a:r>
          </a:p>
          <a:p>
            <a:pPr lvl="0">
              <a:spcBef>
                <a:spcPts val="0"/>
              </a:spcBef>
              <a:buNone/>
            </a:pPr>
            <a:r>
              <a:rPr lang="en-US" dirty="0"/>
              <a:t>Welcome participants, purpose, introductions</a:t>
            </a:r>
            <a:r>
              <a:rPr lang="en-US" baseline="0" dirty="0"/>
              <a:t> and housekeeping items.</a:t>
            </a:r>
          </a:p>
          <a:p>
            <a:pPr lvl="0">
              <a:spcBef>
                <a:spcPts val="0"/>
              </a:spcBef>
              <a:buNone/>
            </a:pPr>
            <a:endParaRPr lang="en-US" baseline="0" dirty="0"/>
          </a:p>
          <a:p>
            <a:pPr lvl="0">
              <a:spcBef>
                <a:spcPts val="0"/>
              </a:spcBef>
              <a:buNone/>
            </a:pPr>
            <a:r>
              <a:rPr lang="en-US" baseline="0" dirty="0"/>
              <a:t>Welcome participants, introduce yourself</a:t>
            </a:r>
          </a:p>
          <a:p>
            <a:pPr lvl="0">
              <a:spcBef>
                <a:spcPts val="0"/>
              </a:spcBef>
              <a:buNone/>
            </a:pPr>
            <a:endParaRPr lang="en-US" baseline="0" dirty="0"/>
          </a:p>
          <a:p>
            <a:pPr lvl="0">
              <a:spcBef>
                <a:spcPts val="0"/>
              </a:spcBef>
              <a:buNone/>
            </a:pPr>
            <a:r>
              <a:rPr lang="en-US" baseline="0" dirty="0"/>
              <a:t>( Added slide 1/3/18) Please see next slide for details</a:t>
            </a:r>
          </a:p>
          <a:p>
            <a:pPr lvl="0">
              <a:spcBef>
                <a:spcPts val="0"/>
              </a:spcBef>
              <a:buNone/>
            </a:pPr>
            <a:endParaRPr lang="en-US" baseline="0" dirty="0"/>
          </a:p>
          <a:p>
            <a:pPr lvl="0">
              <a:spcBef>
                <a:spcPts val="0"/>
              </a:spcBef>
              <a:buNone/>
            </a:pPr>
            <a:r>
              <a:rPr lang="en-US" baseline="0" dirty="0"/>
              <a:t>Our purpose with this course is to teach you how to referee the game of soccer.  At the end of this class, you’ll have an introductory level of knowledge of the Laws of the Game sufficient to referee non-competitive and low-level competitive youth soccer, as well as some practical training on how to actually officiate a soccer game.</a:t>
            </a:r>
          </a:p>
          <a:p>
            <a:pPr lvl="0">
              <a:spcBef>
                <a:spcPts val="0"/>
              </a:spcBef>
              <a:buNone/>
            </a:pPr>
            <a:endParaRPr lang="en-US" baseline="0" dirty="0"/>
          </a:p>
          <a:p>
            <a:pPr lvl="0">
              <a:spcBef>
                <a:spcPts val="0"/>
              </a:spcBef>
              <a:buNone/>
            </a:pPr>
            <a:r>
              <a:rPr lang="en-US" baseline="0" dirty="0"/>
              <a:t>We’ll have six hours of classroom training and three hours of field training, then you’ll have to complete a written test online to satisfy the requirements to become a soccer referee.</a:t>
            </a:r>
          </a:p>
          <a:p>
            <a:pPr lvl="0">
              <a:spcBef>
                <a:spcPts val="0"/>
              </a:spcBef>
              <a:buNone/>
            </a:pPr>
            <a:endParaRPr lang="en-US" baseline="0" dirty="0"/>
          </a:p>
          <a:p>
            <a:pPr lvl="0">
              <a:spcBef>
                <a:spcPts val="0"/>
              </a:spcBef>
              <a:buNone/>
            </a:pPr>
            <a:r>
              <a:rPr lang="en-US" baseline="0" dirty="0"/>
              <a:t>Basic housekeeping items:</a:t>
            </a:r>
          </a:p>
          <a:p>
            <a:pPr lvl="0">
              <a:spcBef>
                <a:spcPts val="0"/>
              </a:spcBef>
              <a:buNone/>
            </a:pPr>
            <a:r>
              <a:rPr lang="en-US" baseline="0" dirty="0"/>
              <a:t>Instructor email and cell phone (if appropriate)</a:t>
            </a:r>
          </a:p>
          <a:p>
            <a:pPr lvl="0">
              <a:spcBef>
                <a:spcPts val="0"/>
              </a:spcBef>
              <a:buNone/>
            </a:pPr>
            <a:r>
              <a:rPr lang="en-US" baseline="0" dirty="0"/>
              <a:t>Location of bathrooms</a:t>
            </a:r>
          </a:p>
          <a:p>
            <a:pPr lvl="0">
              <a:spcBef>
                <a:spcPts val="0"/>
              </a:spcBef>
              <a:buNone/>
            </a:pPr>
            <a:r>
              <a:rPr lang="en-US" baseline="0" dirty="0" err="1"/>
              <a:t>Wifi</a:t>
            </a:r>
            <a:r>
              <a:rPr lang="en-US" baseline="0" dirty="0"/>
              <a:t> password (if necessary)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705909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1585206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86560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1218283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3673729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3664407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1500300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316807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2071953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611415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255116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2190583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3039906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299393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3311512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1344415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3097420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US" baseline="0" dirty="0"/>
          </a:p>
        </p:txBody>
      </p:sp>
    </p:spTree>
    <p:extLst>
      <p:ext uri="{BB962C8B-B14F-4D97-AF65-F5344CB8AC3E}">
        <p14:creationId xmlns:p14="http://schemas.microsoft.com/office/powerpoint/2010/main" val="1864425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5F0FA0-A0A4-684F-A051-8BED05D02601}"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838450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5F0FA0-A0A4-684F-A051-8BED05D02601}"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340304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5F0FA0-A0A4-684F-A051-8BED05D02601}"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755435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274637"/>
            <a:ext cx="8229600" cy="11430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6" name="Shape 16"/>
          <p:cNvSpPr txBox="1">
            <a:spLocks noGrp="1"/>
          </p:cNvSpPr>
          <p:nvPr>
            <p:ph type="body" idx="1"/>
          </p:nvPr>
        </p:nvSpPr>
        <p:spPr>
          <a:xfrm>
            <a:off x="457201" y="1600200"/>
            <a:ext cx="3994525" cy="4967573"/>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7" name="Shape 17"/>
          <p:cNvSpPr txBox="1">
            <a:spLocks noGrp="1"/>
          </p:cNvSpPr>
          <p:nvPr>
            <p:ph type="body" idx="2"/>
          </p:nvPr>
        </p:nvSpPr>
        <p:spPr>
          <a:xfrm>
            <a:off x="4692274" y="1600200"/>
            <a:ext cx="3994525" cy="4967573"/>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28250504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5F0FA0-A0A4-684F-A051-8BED05D02601}"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55677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5F0FA0-A0A4-684F-A051-8BED05D02601}"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1609767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5F0FA0-A0A4-684F-A051-8BED05D02601}"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136693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5F0FA0-A0A4-684F-A051-8BED05D02601}" type="datetimeFigureOut">
              <a:rPr lang="en-US" smtClean="0"/>
              <a:t>2/19/18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27751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5F0FA0-A0A4-684F-A051-8BED05D02601}" type="datetimeFigureOut">
              <a:rPr lang="en-US" smtClean="0"/>
              <a:t>2/19/18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1995691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5F0FA0-A0A4-684F-A051-8BED05D02601}" type="datetimeFigureOut">
              <a:rPr lang="en-US" smtClean="0"/>
              <a:t>2/19/18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3491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5F0FA0-A0A4-684F-A051-8BED05D02601}"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568613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5F0FA0-A0A4-684F-A051-8BED05D02601}"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CCFD3-9007-E644-BBA9-4FCE5AC16261}" type="slidenum">
              <a:rPr lang="en-US" smtClean="0"/>
              <a:t>‹#›</a:t>
            </a:fld>
            <a:endParaRPr lang="en-US"/>
          </a:p>
        </p:txBody>
      </p:sp>
    </p:spTree>
    <p:extLst>
      <p:ext uri="{BB962C8B-B14F-4D97-AF65-F5344CB8AC3E}">
        <p14:creationId xmlns:p14="http://schemas.microsoft.com/office/powerpoint/2010/main" val="3818064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F0FA0-A0A4-684F-A051-8BED05D02601}" type="datetimeFigureOut">
              <a:rPr lang="en-US" smtClean="0"/>
              <a:t>2/19/18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CCFD3-9007-E644-BBA9-4FCE5AC16261}" type="slidenum">
              <a:rPr lang="en-US" smtClean="0"/>
              <a:t>‹#›</a:t>
            </a:fld>
            <a:endParaRPr lang="en-US"/>
          </a:p>
        </p:txBody>
      </p:sp>
    </p:spTree>
    <p:extLst>
      <p:ext uri="{BB962C8B-B14F-4D97-AF65-F5344CB8AC3E}">
        <p14:creationId xmlns:p14="http://schemas.microsoft.com/office/powerpoint/2010/main" val="544491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USSF 90 Min Display Black"/>
          <a:ea typeface="+mj-ea"/>
          <a:cs typeface="USSF 90 Min Display Black"/>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USSF 90 Min Display Light"/>
          <a:ea typeface="+mn-ea"/>
          <a:cs typeface="USSF 90 Min Display Light"/>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USSF 90 Min Display Light"/>
          <a:ea typeface="+mn-ea"/>
          <a:cs typeface="USSF 90 Min Display Light"/>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USSF 90 Min Display Light"/>
          <a:ea typeface="+mn-ea"/>
          <a:cs typeface="USSF 90 Min Display Light"/>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SSF 90 Min Display Light"/>
          <a:ea typeface="+mn-ea"/>
          <a:cs typeface="USSF 90 Min Display Light"/>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SSF 90 Min Display Light"/>
          <a:ea typeface="+mn-ea"/>
          <a:cs typeface="USSF 90 Min Display Ligh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1.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2.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3.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4.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5.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6.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7.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8.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19.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emf"/><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emf"/><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emf"/><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emf"/><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1" Type="http://schemas.microsoft.com/office/2007/relationships/hdphoto" Target="../media/hdphoto3.wdp"/><Relationship Id="rId12" Type="http://schemas.openxmlformats.org/officeDocument/2006/relationships/image" Target="../media/image7.png"/><Relationship Id="rId13" Type="http://schemas.microsoft.com/office/2007/relationships/hdphoto" Target="../media/hdphoto4.wdp"/><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3.png"/><Relationship Id="rId6" Type="http://schemas.openxmlformats.org/officeDocument/2006/relationships/image" Target="../media/image4.png"/><Relationship Id="rId7" Type="http://schemas.microsoft.com/office/2007/relationships/hdphoto" Target="../media/hdphoto1.wdp"/><Relationship Id="rId8" Type="http://schemas.openxmlformats.org/officeDocument/2006/relationships/image" Target="../media/image5.png"/><Relationship Id="rId9" Type="http://schemas.microsoft.com/office/2007/relationships/hdphoto" Target="../media/hdphoto2.wdp"/><Relationship Id="rId10" Type="http://schemas.openxmlformats.org/officeDocument/2006/relationships/image" Target="../media/image6.png"/></Relationships>
</file>

<file path=ppt/slides/_rels/slide7.xml.rels><?xml version="1.0" encoding="UTF-8" standalone="yes"?>
<Relationships xmlns="http://schemas.openxmlformats.org/package/2006/relationships"><Relationship Id="rId11" Type="http://schemas.microsoft.com/office/2007/relationships/hdphoto" Target="../media/hdphoto3.wdp"/><Relationship Id="rId12" Type="http://schemas.openxmlformats.org/officeDocument/2006/relationships/image" Target="../media/image7.png"/><Relationship Id="rId13" Type="http://schemas.microsoft.com/office/2007/relationships/hdphoto" Target="../media/hdphoto4.wdp"/><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emf"/><Relationship Id="rId6" Type="http://schemas.openxmlformats.org/officeDocument/2006/relationships/image" Target="../media/image4.png"/><Relationship Id="rId7" Type="http://schemas.microsoft.com/office/2007/relationships/hdphoto" Target="../media/hdphoto1.wdp"/><Relationship Id="rId8" Type="http://schemas.openxmlformats.org/officeDocument/2006/relationships/image" Target="../media/image5.png"/><Relationship Id="rId9" Type="http://schemas.microsoft.com/office/2007/relationships/hdphoto" Target="../media/hdphoto2.wdp"/><Relationship Id="rId10" Type="http://schemas.openxmlformats.org/officeDocument/2006/relationships/image" Target="../media/image6.png"/></Relationships>
</file>

<file path=ppt/slides/_rels/slide8.xml.rels><?xml version="1.0" encoding="UTF-8" standalone="yes"?>
<Relationships xmlns="http://schemas.openxmlformats.org/package/2006/relationships"><Relationship Id="rId11" Type="http://schemas.microsoft.com/office/2007/relationships/hdphoto" Target="../media/hdphoto3.wdp"/><Relationship Id="rId12" Type="http://schemas.openxmlformats.org/officeDocument/2006/relationships/image" Target="../media/image7.png"/><Relationship Id="rId13" Type="http://schemas.microsoft.com/office/2007/relationships/hdphoto" Target="../media/hdphoto4.wdp"/><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emf"/><Relationship Id="rId6" Type="http://schemas.openxmlformats.org/officeDocument/2006/relationships/image" Target="../media/image4.png"/><Relationship Id="rId7" Type="http://schemas.microsoft.com/office/2007/relationships/hdphoto" Target="../media/hdphoto1.wdp"/><Relationship Id="rId8" Type="http://schemas.openxmlformats.org/officeDocument/2006/relationships/image" Target="../media/image5.png"/><Relationship Id="rId9" Type="http://schemas.microsoft.com/office/2007/relationships/hdphoto" Target="../media/hdphoto2.wdp"/><Relationship Id="rId10" Type="http://schemas.openxmlformats.org/officeDocument/2006/relationships/image" Target="../media/image6.png"/></Relationships>
</file>

<file path=ppt/slides/_rels/slide9.xml.rels><?xml version="1.0" encoding="UTF-8" standalone="yes"?>
<Relationships xmlns="http://schemas.openxmlformats.org/package/2006/relationships"><Relationship Id="rId11" Type="http://schemas.openxmlformats.org/officeDocument/2006/relationships/image" Target="../media/image7.png"/><Relationship Id="rId12" Type="http://schemas.microsoft.com/office/2007/relationships/hdphoto" Target="../media/hdphoto4.wdp"/><Relationship Id="rId13"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4.png"/><Relationship Id="rId6" Type="http://schemas.microsoft.com/office/2007/relationships/hdphoto" Target="../media/hdphoto1.wdp"/><Relationship Id="rId7" Type="http://schemas.openxmlformats.org/officeDocument/2006/relationships/image" Target="../media/image5.png"/><Relationship Id="rId8" Type="http://schemas.microsoft.com/office/2007/relationships/hdphoto" Target="../media/hdphoto2.wdp"/><Relationship Id="rId9" Type="http://schemas.openxmlformats.org/officeDocument/2006/relationships/image" Target="../media/image6.png"/><Relationship Id="rId10"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Shape 27"/>
          <p:cNvSpPr txBox="1"/>
          <p:nvPr/>
        </p:nvSpPr>
        <p:spPr>
          <a:xfrm>
            <a:off x="0" y="5057403"/>
            <a:ext cx="9144000" cy="1409600"/>
          </a:xfrm>
          <a:prstGeom prst="rect">
            <a:avLst/>
          </a:prstGeom>
          <a:noFill/>
          <a:ln>
            <a:noFill/>
          </a:ln>
        </p:spPr>
        <p:txBody>
          <a:bodyPr lIns="91425" tIns="91425" rIns="91425" bIns="91425" anchor="t" anchorCtr="0">
            <a:noAutofit/>
          </a:bodyPr>
          <a:lstStyle/>
          <a:p>
            <a:pPr lvl="0" algn="ctr" rtl="0">
              <a:spcBef>
                <a:spcPts val="0"/>
              </a:spcBef>
              <a:buNone/>
            </a:pPr>
            <a:r>
              <a:rPr lang="en-US" sz="3600" b="1" dirty="0">
                <a:solidFill>
                  <a:srgbClr val="0000FF"/>
                </a:solidFill>
              </a:rPr>
              <a:t>Field Session</a:t>
            </a:r>
            <a:endParaRPr lang="en" sz="3600" b="1" dirty="0">
              <a:solidFill>
                <a:srgbClr val="0000FF"/>
              </a:solidFill>
            </a:endParaRPr>
          </a:p>
          <a:p>
            <a:pPr lvl="0" algn="ctr" rtl="0">
              <a:spcBef>
                <a:spcPts val="0"/>
              </a:spcBef>
              <a:buNone/>
            </a:pPr>
            <a:endParaRPr sz="3600" dirty="0"/>
          </a:p>
        </p:txBody>
      </p:sp>
      <p:cxnSp>
        <p:nvCxnSpPr>
          <p:cNvPr id="11" name="Shape 62">
            <a:extLst>
              <a:ext uri="{FF2B5EF4-FFF2-40B4-BE49-F238E27FC236}">
                <a16:creationId xmlns:a16="http://schemas.microsoft.com/office/drawing/2014/main" xmlns="" id="{406C7E76-14BA-4088-8442-F3374C09742C}"/>
              </a:ext>
            </a:extLst>
          </p:cNvPr>
          <p:cNvCxnSpPr>
            <a:cxnSpLocks/>
          </p:cNvCxnSpPr>
          <p:nvPr/>
        </p:nvCxnSpPr>
        <p:spPr>
          <a:xfrm>
            <a:off x="3261640" y="5715000"/>
            <a:ext cx="2620720" cy="0"/>
          </a:xfrm>
          <a:prstGeom prst="straightConnector1">
            <a:avLst/>
          </a:prstGeom>
          <a:noFill/>
          <a:ln w="38100" cap="flat" cmpd="sng">
            <a:solidFill>
              <a:srgbClr val="0000FF"/>
            </a:solidFill>
            <a:prstDash val="solid"/>
            <a:round/>
            <a:headEnd type="none" w="lg" len="lg"/>
            <a:tailEnd type="none" w="lg" len="lg"/>
          </a:ln>
        </p:spPr>
      </p:cxnSp>
      <p:pic>
        <p:nvPicPr>
          <p:cNvPr id="28" name="Shape 28"/>
          <p:cNvPicPr preferRelativeResize="0"/>
          <p:nvPr/>
        </p:nvPicPr>
        <p:blipFill>
          <a:blip r:embed="rId3">
            <a:alphaModFix/>
          </a:blip>
          <a:stretch>
            <a:fillRect/>
          </a:stretch>
        </p:blipFill>
        <p:spPr>
          <a:xfrm>
            <a:off x="1314464" y="1034673"/>
            <a:ext cx="1960290" cy="2011365"/>
          </a:xfrm>
          <a:prstGeom prst="rect">
            <a:avLst/>
          </a:prstGeom>
          <a:noFill/>
          <a:ln>
            <a:noFill/>
          </a:ln>
        </p:spPr>
      </p:pic>
      <p:sp>
        <p:nvSpPr>
          <p:cNvPr id="29" name="Shape 29"/>
          <p:cNvSpPr txBox="1"/>
          <p:nvPr/>
        </p:nvSpPr>
        <p:spPr>
          <a:xfrm>
            <a:off x="0" y="3046038"/>
            <a:ext cx="9144000" cy="2196799"/>
          </a:xfrm>
          <a:prstGeom prst="rect">
            <a:avLst/>
          </a:prstGeom>
          <a:noFill/>
          <a:ln>
            <a:noFill/>
          </a:ln>
        </p:spPr>
        <p:txBody>
          <a:bodyPr lIns="91425" tIns="91425" rIns="91425" bIns="91425" anchor="ctr" anchorCtr="0">
            <a:noAutofit/>
          </a:bodyPr>
          <a:lstStyle/>
          <a:p>
            <a:pPr lvl="0" algn="ctr" rtl="0">
              <a:spcBef>
                <a:spcPts val="0"/>
              </a:spcBef>
              <a:buNone/>
            </a:pPr>
            <a:r>
              <a:rPr lang="en-US" sz="3600" b="1" dirty="0">
                <a:solidFill>
                  <a:srgbClr val="FF9900"/>
                </a:solidFill>
              </a:rPr>
              <a:t>Entry Level Curriculum</a:t>
            </a:r>
            <a:endParaRPr lang="en" sz="3600" b="1" dirty="0">
              <a:solidFill>
                <a:srgbClr val="FF9900"/>
              </a:solidFill>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57273" y="1034673"/>
            <a:ext cx="2048595" cy="2048595"/>
          </a:xfrm>
          <a:prstGeom prst="rect">
            <a:avLst/>
          </a:prstGeom>
        </p:spPr>
      </p:pic>
    </p:spTree>
    <p:extLst>
      <p:ext uri="{BB962C8B-B14F-4D97-AF65-F5344CB8AC3E}">
        <p14:creationId xmlns:p14="http://schemas.microsoft.com/office/powerpoint/2010/main" val="31975459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846177" y="3228975"/>
            <a:ext cx="0" cy="3006140"/>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6826626" y="2007887"/>
            <a:ext cx="0" cy="771829"/>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3808301"/>
            <a:ext cx="1149212"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p:nvPr/>
        </p:nvCxnSpPr>
        <p:spPr>
          <a:xfrm flipH="1">
            <a:off x="7178183" y="3031173"/>
            <a:ext cx="1351399"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742672" cy="5092056"/>
          </a:xfrm>
        </p:spPr>
        <p:txBody>
          <a:bodyPr>
            <a:noAutofit/>
          </a:bodyPr>
          <a:lstStyle/>
          <a:p>
            <a:pPr marL="514350" indent="-514350">
              <a:lnSpc>
                <a:spcPct val="120000"/>
              </a:lnSpc>
              <a:buClr>
                <a:srgbClr val="0000FF"/>
              </a:buClr>
              <a:buFont typeface="+mj-lt"/>
              <a:buAutoNum type="arabicPeriod"/>
            </a:pPr>
            <a:r>
              <a:rPr lang="en-US" sz="2200" dirty="0"/>
              <a:t>Explain to each Side their Touch Line and Goal Line</a:t>
            </a:r>
          </a:p>
          <a:p>
            <a:pPr marL="514350" indent="-514350">
              <a:lnSpc>
                <a:spcPct val="120000"/>
              </a:lnSpc>
              <a:buClr>
                <a:srgbClr val="0000FF"/>
              </a:buClr>
              <a:buFont typeface="+mj-lt"/>
              <a:buAutoNum type="arabicPeriod"/>
            </a:pPr>
            <a:r>
              <a:rPr lang="en-US" sz="2200" dirty="0"/>
              <a:t>First Two in Line work, others observe and coach</a:t>
            </a:r>
          </a:p>
          <a:p>
            <a:pPr marL="514350" indent="-514350">
              <a:lnSpc>
                <a:spcPct val="120000"/>
              </a:lnSpc>
              <a:buClr>
                <a:srgbClr val="0000FF"/>
              </a:buClr>
              <a:buFont typeface="+mj-lt"/>
              <a:buAutoNum type="arabicPeriod"/>
            </a:pPr>
            <a:r>
              <a:rPr lang="en-US" sz="2200" dirty="0"/>
              <a:t>Players (and “Ball”) in box slowly walk around.</a:t>
            </a:r>
          </a:p>
          <a:p>
            <a:pPr marL="514350" indent="-514350">
              <a:lnSpc>
                <a:spcPct val="120000"/>
              </a:lnSpc>
              <a:buClr>
                <a:srgbClr val="0000FF"/>
              </a:buClr>
              <a:buFont typeface="+mj-lt"/>
              <a:buAutoNum type="arabicPeriod"/>
            </a:pPr>
            <a:r>
              <a:rPr lang="en-US" sz="2200" dirty="0"/>
              <a:t>Second to Last Defender or the Ball (Whichever is closest to the goal line.)</a:t>
            </a:r>
          </a:p>
          <a:p>
            <a:pPr marL="514350" indent="-514350">
              <a:lnSpc>
                <a:spcPct val="120000"/>
              </a:lnSpc>
              <a:buClr>
                <a:srgbClr val="0000FF"/>
              </a:buClr>
              <a:buFont typeface="+mj-lt"/>
              <a:buAutoNum type="arabicPeriod"/>
            </a:pPr>
            <a:r>
              <a:rPr lang="en-US" sz="2200" dirty="0"/>
              <a:t>Observe and Correct</a:t>
            </a:r>
          </a:p>
          <a:p>
            <a:pPr marL="514350" indent="-514350">
              <a:lnSpc>
                <a:spcPct val="120000"/>
              </a:lnSpc>
              <a:buClr>
                <a:srgbClr val="0000FF"/>
              </a:buClr>
              <a:buFont typeface="+mj-lt"/>
              <a:buAutoNum type="arabicPeriod"/>
            </a:pPr>
            <a:r>
              <a:rPr lang="en-US" sz="2200" dirty="0"/>
              <a:t>Add Pace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741543"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579730"/>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2779716"/>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683427"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729741"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579730"/>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2779716"/>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671625" y="1389539"/>
            <a:ext cx="228571" cy="457143"/>
          </a:xfrm>
          <a:prstGeom prst="rect">
            <a:avLst/>
          </a:prstGeom>
        </p:spPr>
      </p:pic>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6741033" y="2935716"/>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Shape 59">
            <a:extLst>
              <a:ext uri="{FF2B5EF4-FFF2-40B4-BE49-F238E27FC236}">
                <a16:creationId xmlns:a16="http://schemas.microsoft.com/office/drawing/2014/main" xmlns="" id="{06010354-D97E-4251-9348-14782464736B}"/>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(Positioning)</a:t>
            </a:r>
            <a:endParaRPr lang="en" sz="3000" dirty="0">
              <a:solidFill>
                <a:srgbClr val="FF9900"/>
              </a:solidFill>
            </a:endParaRPr>
          </a:p>
        </p:txBody>
      </p:sp>
      <p:sp>
        <p:nvSpPr>
          <p:cNvPr id="49" name="Oval 48">
            <a:extLst>
              <a:ext uri="{FF2B5EF4-FFF2-40B4-BE49-F238E27FC236}">
                <a16:creationId xmlns:a16="http://schemas.microsoft.com/office/drawing/2014/main" xmlns="" id="{4FE9F593-2CC0-4E65-9C07-E5C40C9C7073}"/>
              </a:ext>
            </a:extLst>
          </p:cNvPr>
          <p:cNvSpPr/>
          <p:nvPr/>
        </p:nvSpPr>
        <p:spPr>
          <a:xfrm>
            <a:off x="7063170" y="4152742"/>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xmlns="" id="{DB3178C1-D437-4B62-9C73-BA3C9BC4F999}"/>
              </a:ext>
            </a:extLst>
          </p:cNvPr>
          <p:cNvSpPr/>
          <p:nvPr/>
        </p:nvSpPr>
        <p:spPr>
          <a:xfrm>
            <a:off x="5546649" y="3702626"/>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xmlns="" id="{71AFD71A-16D9-4A09-A8EB-3B375D820F8D}"/>
              </a:ext>
            </a:extLst>
          </p:cNvPr>
          <p:cNvSpPr/>
          <p:nvPr/>
        </p:nvSpPr>
        <p:spPr>
          <a:xfrm>
            <a:off x="6109404" y="256378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xmlns="" id="{8E224CE0-8497-4814-BCBF-9CE1B01F95C1}"/>
              </a:ext>
            </a:extLst>
          </p:cNvPr>
          <p:cNvSpPr/>
          <p:nvPr/>
        </p:nvSpPr>
        <p:spPr>
          <a:xfrm>
            <a:off x="6155198" y="488981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27974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Word"/>
      </p:transition>
    </mc:Choice>
    <mc:Fallback>
      <p:transition xmlns:p14="http://schemas.microsoft.com/office/powerpoint/2010/main" spd="slow" advClick="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512704" y="4555688"/>
            <a:ext cx="0" cy="1679427"/>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5931996" y="2007887"/>
            <a:ext cx="0" cy="2547801"/>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4763744"/>
            <a:ext cx="1543946"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a:off x="6743700" y="4350002"/>
            <a:ext cx="1785883"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742672" cy="5092056"/>
          </a:xfrm>
        </p:spPr>
        <p:txBody>
          <a:bodyPr>
            <a:noAutofit/>
          </a:bodyPr>
          <a:lstStyle/>
          <a:p>
            <a:pPr marL="514350" indent="-514350">
              <a:lnSpc>
                <a:spcPct val="120000"/>
              </a:lnSpc>
              <a:buClr>
                <a:srgbClr val="0000FF"/>
              </a:buClr>
              <a:buFont typeface="+mj-lt"/>
              <a:buAutoNum type="arabicPeriod"/>
            </a:pPr>
            <a:r>
              <a:rPr lang="en-US" sz="2200" dirty="0"/>
              <a:t>Explain to each Side their Touch Line and Goal Line</a:t>
            </a:r>
          </a:p>
          <a:p>
            <a:pPr marL="514350" indent="-514350">
              <a:lnSpc>
                <a:spcPct val="120000"/>
              </a:lnSpc>
              <a:buClr>
                <a:srgbClr val="0000FF"/>
              </a:buClr>
              <a:buFont typeface="+mj-lt"/>
              <a:buAutoNum type="arabicPeriod"/>
            </a:pPr>
            <a:r>
              <a:rPr lang="en-US" sz="2200" dirty="0"/>
              <a:t>First Two in Line work, others observe and coach</a:t>
            </a:r>
          </a:p>
          <a:p>
            <a:pPr marL="514350" indent="-514350">
              <a:lnSpc>
                <a:spcPct val="120000"/>
              </a:lnSpc>
              <a:buClr>
                <a:srgbClr val="0000FF"/>
              </a:buClr>
              <a:buFont typeface="+mj-lt"/>
              <a:buAutoNum type="arabicPeriod"/>
            </a:pPr>
            <a:r>
              <a:rPr lang="en-US" sz="2200" dirty="0"/>
              <a:t>Players (and “Ball”) in box slowly walk around.</a:t>
            </a:r>
          </a:p>
          <a:p>
            <a:pPr marL="514350" indent="-514350">
              <a:lnSpc>
                <a:spcPct val="120000"/>
              </a:lnSpc>
              <a:buClr>
                <a:srgbClr val="0000FF"/>
              </a:buClr>
              <a:buFont typeface="+mj-lt"/>
              <a:buAutoNum type="arabicPeriod"/>
            </a:pPr>
            <a:r>
              <a:rPr lang="en-US" sz="2200" dirty="0"/>
              <a:t>Second to Last Defender or the Ball (Whichever is closest to the goal line.)</a:t>
            </a:r>
          </a:p>
          <a:p>
            <a:pPr marL="514350" indent="-514350">
              <a:lnSpc>
                <a:spcPct val="120000"/>
              </a:lnSpc>
              <a:buClr>
                <a:srgbClr val="0000FF"/>
              </a:buClr>
              <a:buFont typeface="+mj-lt"/>
              <a:buAutoNum type="arabicPeriod"/>
            </a:pPr>
            <a:r>
              <a:rPr lang="en-US" sz="2200" dirty="0"/>
              <a:t>Observe and Correct</a:t>
            </a:r>
          </a:p>
          <a:p>
            <a:pPr marL="514350" indent="-514350">
              <a:lnSpc>
                <a:spcPct val="120000"/>
              </a:lnSpc>
              <a:buClr>
                <a:srgbClr val="0000FF"/>
              </a:buClr>
              <a:buFont typeface="+mj-lt"/>
              <a:buAutoNum type="arabicPeriod"/>
            </a:pPr>
            <a:r>
              <a:rPr lang="en-US" sz="2200" dirty="0"/>
              <a:t>Add Pace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408070"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4535173"/>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4098545"/>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788797"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396268"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4535173"/>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4098545"/>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776995"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7325516" y="2635667"/>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6414351" y="4234989"/>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7372013" y="3725998"/>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5475734" y="3538011"/>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5847053" y="4639918"/>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18A5A5E1-A514-4ED1-B8CE-5AD71F298250}"/>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(Positioning)</a:t>
            </a:r>
            <a:endParaRPr lang="en" sz="3000" dirty="0">
              <a:solidFill>
                <a:srgbClr val="FF9900"/>
              </a:solidFill>
            </a:endParaRPr>
          </a:p>
        </p:txBody>
      </p:sp>
    </p:spTree>
    <p:extLst>
      <p:ext uri="{BB962C8B-B14F-4D97-AF65-F5344CB8AC3E}">
        <p14:creationId xmlns:p14="http://schemas.microsoft.com/office/powerpoint/2010/main" val="178532061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Word"/>
      </p:transition>
    </mc:Choice>
    <mc:Fallback>
      <p:transition xmlns:p14="http://schemas.microsoft.com/office/powerpoint/2010/main" spd="slow" advClick="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240272" y="3143193"/>
            <a:ext cx="0" cy="3091923"/>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6218944" y="2007887"/>
            <a:ext cx="0" cy="754363"/>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3546766"/>
            <a:ext cx="1543946"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a:off x="6406800" y="2937507"/>
            <a:ext cx="2122784"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742672" cy="5092056"/>
          </a:xfrm>
        </p:spPr>
        <p:txBody>
          <a:bodyPr>
            <a:noAutofit/>
          </a:bodyPr>
          <a:lstStyle/>
          <a:p>
            <a:pPr marL="514350" indent="-514350">
              <a:lnSpc>
                <a:spcPct val="120000"/>
              </a:lnSpc>
              <a:buClr>
                <a:srgbClr val="0000FF"/>
              </a:buClr>
              <a:buFont typeface="+mj-lt"/>
              <a:buAutoNum type="arabicPeriod"/>
            </a:pPr>
            <a:r>
              <a:rPr lang="en-US" sz="2200" dirty="0"/>
              <a:t>Explain to each Side their Touch Line and Goal Line</a:t>
            </a:r>
          </a:p>
          <a:p>
            <a:pPr marL="514350" indent="-514350">
              <a:lnSpc>
                <a:spcPct val="120000"/>
              </a:lnSpc>
              <a:buClr>
                <a:srgbClr val="0000FF"/>
              </a:buClr>
              <a:buFont typeface="+mj-lt"/>
              <a:buAutoNum type="arabicPeriod"/>
            </a:pPr>
            <a:r>
              <a:rPr lang="en-US" sz="2200" dirty="0"/>
              <a:t>First Two in Line work, others observe and coach</a:t>
            </a:r>
          </a:p>
          <a:p>
            <a:pPr marL="514350" indent="-514350">
              <a:lnSpc>
                <a:spcPct val="120000"/>
              </a:lnSpc>
              <a:buClr>
                <a:srgbClr val="0000FF"/>
              </a:buClr>
              <a:buFont typeface="+mj-lt"/>
              <a:buAutoNum type="arabicPeriod"/>
            </a:pPr>
            <a:r>
              <a:rPr lang="en-US" sz="2200" dirty="0"/>
              <a:t>Players (and “Ball”) in box slowly walk around.</a:t>
            </a:r>
          </a:p>
          <a:p>
            <a:pPr marL="514350" indent="-514350">
              <a:lnSpc>
                <a:spcPct val="120000"/>
              </a:lnSpc>
              <a:buClr>
                <a:srgbClr val="0000FF"/>
              </a:buClr>
              <a:buFont typeface="+mj-lt"/>
              <a:buAutoNum type="arabicPeriod"/>
            </a:pPr>
            <a:r>
              <a:rPr lang="en-US" sz="2200" dirty="0"/>
              <a:t>Second to Last Defender or the Ball (Whichever is closest to the goal line.)</a:t>
            </a:r>
          </a:p>
          <a:p>
            <a:pPr marL="514350" indent="-514350">
              <a:lnSpc>
                <a:spcPct val="120000"/>
              </a:lnSpc>
              <a:buClr>
                <a:srgbClr val="0000FF"/>
              </a:buClr>
              <a:buFont typeface="+mj-lt"/>
              <a:buAutoNum type="arabicPeriod"/>
            </a:pPr>
            <a:r>
              <a:rPr lang="en-US" sz="2200" dirty="0"/>
              <a:t>Observe and Correct</a:t>
            </a:r>
          </a:p>
          <a:p>
            <a:pPr marL="514350" indent="-514350">
              <a:lnSpc>
                <a:spcPct val="120000"/>
              </a:lnSpc>
              <a:buClr>
                <a:srgbClr val="0000FF"/>
              </a:buClr>
              <a:buFont typeface="+mj-lt"/>
              <a:buAutoNum type="arabicPeriod"/>
            </a:pPr>
            <a:r>
              <a:rPr lang="en-US" sz="2200" dirty="0"/>
              <a:t>Add Pace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135638"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318195"/>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2686050"/>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075745"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123836"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318195"/>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2686050"/>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063943"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7045923" y="4992316"/>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5906339" y="3395863"/>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6478495" y="2378691"/>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6454810" y="404669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6131654" y="2841773"/>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9F02BC93-872D-4B62-82D5-8DBC0E2ED615}"/>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(Positioning)</a:t>
            </a:r>
            <a:endParaRPr lang="en" sz="3000" dirty="0">
              <a:solidFill>
                <a:srgbClr val="FF9900"/>
              </a:solidFill>
            </a:endParaRPr>
          </a:p>
        </p:txBody>
      </p:sp>
    </p:spTree>
    <p:extLst>
      <p:ext uri="{BB962C8B-B14F-4D97-AF65-F5344CB8AC3E}">
        <p14:creationId xmlns:p14="http://schemas.microsoft.com/office/powerpoint/2010/main" val="147174149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Word"/>
      </p:transition>
    </mc:Choice>
    <mc:Fallback>
      <p:transition xmlns:p14="http://schemas.microsoft.com/office/powerpoint/2010/main" spd="slow" advClick="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8163302" y="4778463"/>
            <a:ext cx="0" cy="1456655"/>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7962248" y="2007887"/>
            <a:ext cx="0" cy="1797593"/>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4581226"/>
            <a:ext cx="3766883"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a:off x="8068012" y="3947157"/>
            <a:ext cx="461572"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742672" cy="5092056"/>
          </a:xfrm>
        </p:spPr>
        <p:txBody>
          <a:bodyPr>
            <a:noAutofit/>
          </a:bodyPr>
          <a:lstStyle/>
          <a:p>
            <a:pPr marL="514350" indent="-514350">
              <a:lnSpc>
                <a:spcPct val="120000"/>
              </a:lnSpc>
              <a:buClr>
                <a:srgbClr val="0000FF"/>
              </a:buClr>
              <a:buFont typeface="+mj-lt"/>
              <a:buAutoNum type="arabicPeriod"/>
            </a:pPr>
            <a:r>
              <a:rPr lang="en-US" sz="2200" dirty="0"/>
              <a:t>Inform Attackers to now play with ball slowly (Defenders do not steal)</a:t>
            </a:r>
          </a:p>
          <a:p>
            <a:pPr marL="514350" indent="-514350">
              <a:lnSpc>
                <a:spcPct val="120000"/>
              </a:lnSpc>
              <a:buClr>
                <a:srgbClr val="0000FF"/>
              </a:buClr>
              <a:buFont typeface="+mj-lt"/>
              <a:buAutoNum type="arabicPeriod"/>
            </a:pPr>
            <a:r>
              <a:rPr lang="en-US" sz="2200" dirty="0"/>
              <a:t>Emphasize Principles</a:t>
            </a:r>
          </a:p>
          <a:p>
            <a:pPr marL="971550" lvl="1" indent="-514350">
              <a:lnSpc>
                <a:spcPct val="120000"/>
              </a:lnSpc>
              <a:buClr>
                <a:srgbClr val="0000FF"/>
              </a:buClr>
              <a:buFont typeface="+mj-lt"/>
              <a:buAutoNum type="arabicPeriod"/>
            </a:pPr>
            <a:r>
              <a:rPr lang="en-US" sz="1800" dirty="0"/>
              <a:t>Correct Positioning</a:t>
            </a:r>
          </a:p>
          <a:p>
            <a:pPr marL="971550" lvl="1" indent="-514350">
              <a:lnSpc>
                <a:spcPct val="120000"/>
              </a:lnSpc>
              <a:buClr>
                <a:srgbClr val="0000FF"/>
              </a:buClr>
              <a:buFont typeface="+mj-lt"/>
              <a:buAutoNum type="arabicPeriod"/>
            </a:pPr>
            <a:r>
              <a:rPr lang="en-US" sz="1800" dirty="0"/>
              <a:t>Awareness</a:t>
            </a:r>
          </a:p>
          <a:p>
            <a:pPr marL="971550" lvl="1" indent="-514350">
              <a:lnSpc>
                <a:spcPct val="120000"/>
              </a:lnSpc>
              <a:buClr>
                <a:srgbClr val="0000FF"/>
              </a:buClr>
              <a:buFont typeface="+mj-lt"/>
              <a:buAutoNum type="arabicPeriod"/>
            </a:pPr>
            <a:r>
              <a:rPr lang="en-US" sz="1800" dirty="0"/>
              <a:t>Wait and See</a:t>
            </a:r>
          </a:p>
          <a:p>
            <a:pPr marL="971550" lvl="1" indent="-514350">
              <a:lnSpc>
                <a:spcPct val="120000"/>
              </a:lnSpc>
              <a:buClr>
                <a:srgbClr val="0000FF"/>
              </a:buClr>
              <a:buFont typeface="+mj-lt"/>
              <a:buAutoNum type="arabicPeriod"/>
            </a:pPr>
            <a:r>
              <a:rPr lang="en-US" sz="1800" dirty="0"/>
              <a:t>When in Doubt…</a:t>
            </a:r>
          </a:p>
          <a:p>
            <a:pPr marL="971550" lvl="1" indent="-514350">
              <a:lnSpc>
                <a:spcPct val="120000"/>
              </a:lnSpc>
              <a:buClr>
                <a:srgbClr val="0000FF"/>
              </a:buClr>
              <a:buFont typeface="+mj-lt"/>
              <a:buAutoNum type="arabicPeriod"/>
            </a:pPr>
            <a:r>
              <a:rPr lang="en-US" sz="1800" dirty="0"/>
              <a:t>Signals</a:t>
            </a:r>
          </a:p>
          <a:p>
            <a:pPr marL="514350" indent="-514350">
              <a:lnSpc>
                <a:spcPct val="120000"/>
              </a:lnSpc>
              <a:buClr>
                <a:srgbClr val="0000FF"/>
              </a:buClr>
              <a:buFont typeface="+mj-lt"/>
              <a:buAutoNum type="arabicPeriod"/>
            </a:pPr>
            <a:r>
              <a:rPr lang="en-US" sz="2200" dirty="0"/>
              <a:t>Pick up pace</a:t>
            </a:r>
          </a:p>
          <a:p>
            <a:pPr marL="514350" indent="-514350">
              <a:lnSpc>
                <a:spcPct val="120000"/>
              </a:lnSpc>
              <a:buClr>
                <a:srgbClr val="0000FF"/>
              </a:buClr>
              <a:buFont typeface="+mj-lt"/>
              <a:buAutoNum type="arabicPeriod"/>
            </a:pPr>
            <a:r>
              <a:rPr lang="en-US" sz="2200" dirty="0"/>
              <a:t>Rotate Positions</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8058668"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4352655"/>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3695700"/>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7819049"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8046866"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4352655"/>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3695700"/>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7807247"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7271007" y="3273513"/>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7851751" y="3804754"/>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8221294" y="477846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8019308" y="3408471"/>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8068012" y="4508942"/>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E23E6B80-8321-484C-BCD7-9F454EEE8E92}"/>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(Positioning)</a:t>
            </a:r>
            <a:endParaRPr lang="en" sz="3000" dirty="0">
              <a:solidFill>
                <a:srgbClr val="FF9900"/>
              </a:solidFill>
            </a:endParaRPr>
          </a:p>
        </p:txBody>
      </p:sp>
    </p:spTree>
    <p:extLst>
      <p:ext uri="{BB962C8B-B14F-4D97-AF65-F5344CB8AC3E}">
        <p14:creationId xmlns:p14="http://schemas.microsoft.com/office/powerpoint/2010/main" val="151313352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925052" y="5295900"/>
            <a:ext cx="0" cy="939219"/>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6381582" y="2007887"/>
            <a:ext cx="0" cy="2611566"/>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5110889"/>
            <a:ext cx="2481746"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a:off x="6581240" y="4870910"/>
            <a:ext cx="1948344"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472121" cy="5092056"/>
          </a:xfrm>
        </p:spPr>
        <p:txBody>
          <a:bodyPr>
            <a:noAutofit/>
          </a:bodyPr>
          <a:lstStyle/>
          <a:p>
            <a:pPr marL="514350" indent="-514350">
              <a:lnSpc>
                <a:spcPct val="120000"/>
              </a:lnSpc>
              <a:buClr>
                <a:srgbClr val="0000FF"/>
              </a:buClr>
              <a:buFont typeface="+mj-lt"/>
              <a:buAutoNum type="arabicPeriod"/>
            </a:pPr>
            <a:r>
              <a:rPr lang="en-US" sz="2200" dirty="0"/>
              <a:t>Inform Attackers to play with ball. Defenders are now to attempt to tap ball out of play</a:t>
            </a:r>
          </a:p>
          <a:p>
            <a:pPr marL="514350" indent="-514350">
              <a:lnSpc>
                <a:spcPct val="120000"/>
              </a:lnSpc>
              <a:buClr>
                <a:srgbClr val="0000FF"/>
              </a:buClr>
              <a:buFont typeface="+mj-lt"/>
              <a:buAutoNum type="arabicPeriod"/>
            </a:pPr>
            <a:r>
              <a:rPr lang="en-US" sz="2200" dirty="0"/>
              <a:t>ARs now signal what they see</a:t>
            </a:r>
          </a:p>
          <a:p>
            <a:pPr lvl="1">
              <a:lnSpc>
                <a:spcPct val="120000"/>
              </a:lnSpc>
              <a:buClr>
                <a:srgbClr val="0000FF"/>
              </a:buClr>
            </a:pPr>
            <a:r>
              <a:rPr lang="en-US" sz="1800" dirty="0"/>
              <a:t>Throw-in</a:t>
            </a:r>
          </a:p>
          <a:p>
            <a:pPr lvl="1">
              <a:lnSpc>
                <a:spcPct val="120000"/>
              </a:lnSpc>
              <a:buClr>
                <a:srgbClr val="0000FF"/>
              </a:buClr>
            </a:pPr>
            <a:r>
              <a:rPr lang="en-US" sz="1800" dirty="0"/>
              <a:t>Goal Kick</a:t>
            </a:r>
          </a:p>
          <a:p>
            <a:pPr lvl="1">
              <a:lnSpc>
                <a:spcPct val="120000"/>
              </a:lnSpc>
              <a:buClr>
                <a:srgbClr val="0000FF"/>
              </a:buClr>
            </a:pPr>
            <a:r>
              <a:rPr lang="en-US" sz="1800" dirty="0"/>
              <a:t>Corner Kick</a:t>
            </a:r>
          </a:p>
          <a:p>
            <a:pPr lvl="1">
              <a:lnSpc>
                <a:spcPct val="120000"/>
              </a:lnSpc>
              <a:buClr>
                <a:srgbClr val="0000FF"/>
              </a:buClr>
            </a:pPr>
            <a:r>
              <a:rPr lang="en-US" sz="1800" dirty="0"/>
              <a:t>Offside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820418"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4882318"/>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4619453"/>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238383"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808616"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4882318"/>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4619453"/>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226581"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5845847" y="3709124"/>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6274677" y="4760875"/>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6920461" y="5076596"/>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5272801" y="4031215"/>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6820237" y="5018764"/>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E23E6B80-8321-484C-BCD7-9F454EEE8E92}"/>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a:t>
            </a:r>
            <a:r>
              <a:rPr lang="en-US" sz="3000" dirty="0" smtClean="0">
                <a:solidFill>
                  <a:srgbClr val="FF9900"/>
                </a:solidFill>
              </a:rPr>
              <a:t>Referee </a:t>
            </a:r>
            <a:r>
              <a:rPr lang="en-US" sz="3000" dirty="0">
                <a:solidFill>
                  <a:srgbClr val="FF9900"/>
                </a:solidFill>
              </a:rPr>
              <a:t>(Mechanics)</a:t>
            </a:r>
            <a:endParaRPr lang="en" sz="3000" dirty="0">
              <a:solidFill>
                <a:srgbClr val="FF9900"/>
              </a:solidFill>
            </a:endParaRPr>
          </a:p>
        </p:txBody>
      </p:sp>
    </p:spTree>
    <p:extLst>
      <p:ext uri="{BB962C8B-B14F-4D97-AF65-F5344CB8AC3E}">
        <p14:creationId xmlns:p14="http://schemas.microsoft.com/office/powerpoint/2010/main" val="120832834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5448590" y="4467294"/>
            <a:ext cx="0" cy="1767826"/>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5440425" y="2007887"/>
            <a:ext cx="0" cy="1909039"/>
          </a:xfrm>
          <a:prstGeom prst="straightConnector1">
            <a:avLst/>
          </a:prstGeom>
          <a:ln w="76200">
            <a:solidFill>
              <a:srgbClr val="A349A4"/>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4183831"/>
            <a:ext cx="944870"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a:off x="5686813" y="4253144"/>
            <a:ext cx="2842771" cy="0"/>
          </a:xfrm>
          <a:prstGeom prst="straightConnector1">
            <a:avLst/>
          </a:prstGeom>
          <a:ln w="76200">
            <a:solidFill>
              <a:srgbClr val="FF7F27"/>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472121" cy="5092056"/>
          </a:xfrm>
        </p:spPr>
        <p:txBody>
          <a:bodyPr>
            <a:noAutofit/>
          </a:bodyPr>
          <a:lstStyle/>
          <a:p>
            <a:pPr marL="514350" indent="-514350">
              <a:lnSpc>
                <a:spcPct val="120000"/>
              </a:lnSpc>
              <a:buClr>
                <a:srgbClr val="0000FF"/>
              </a:buClr>
              <a:buFont typeface="+mj-lt"/>
              <a:buAutoNum type="arabicPeriod"/>
            </a:pPr>
            <a:r>
              <a:rPr lang="en-US" sz="2200" dirty="0"/>
              <a:t>Inform Attackers to play with ball. Defenders are now to attempt to tap ball out of play</a:t>
            </a:r>
          </a:p>
          <a:p>
            <a:pPr marL="514350" indent="-514350">
              <a:lnSpc>
                <a:spcPct val="120000"/>
              </a:lnSpc>
              <a:buClr>
                <a:srgbClr val="0000FF"/>
              </a:buClr>
              <a:buFont typeface="+mj-lt"/>
              <a:buAutoNum type="arabicPeriod"/>
            </a:pPr>
            <a:r>
              <a:rPr lang="en-US" sz="2200" dirty="0"/>
              <a:t>ARs now signal what they see</a:t>
            </a:r>
          </a:p>
          <a:p>
            <a:pPr lvl="1">
              <a:lnSpc>
                <a:spcPct val="120000"/>
              </a:lnSpc>
              <a:buClr>
                <a:srgbClr val="0000FF"/>
              </a:buClr>
            </a:pPr>
            <a:r>
              <a:rPr lang="en-US" sz="1800" dirty="0"/>
              <a:t>Throw-in</a:t>
            </a:r>
          </a:p>
          <a:p>
            <a:pPr lvl="1">
              <a:lnSpc>
                <a:spcPct val="120000"/>
              </a:lnSpc>
              <a:buClr>
                <a:srgbClr val="0000FF"/>
              </a:buClr>
            </a:pPr>
            <a:r>
              <a:rPr lang="en-US" sz="1800" dirty="0"/>
              <a:t>Goal Kick</a:t>
            </a:r>
          </a:p>
          <a:p>
            <a:pPr lvl="1">
              <a:lnSpc>
                <a:spcPct val="120000"/>
              </a:lnSpc>
              <a:buClr>
                <a:srgbClr val="0000FF"/>
              </a:buClr>
            </a:pPr>
            <a:r>
              <a:rPr lang="en-US" sz="1800" dirty="0"/>
              <a:t>Corner Kick</a:t>
            </a:r>
          </a:p>
          <a:p>
            <a:pPr lvl="1">
              <a:lnSpc>
                <a:spcPct val="120000"/>
              </a:lnSpc>
              <a:buClr>
                <a:srgbClr val="0000FF"/>
              </a:buClr>
            </a:pPr>
            <a:r>
              <a:rPr lang="en-US" sz="1800" dirty="0"/>
              <a:t>Offside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5343956"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955260"/>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4001687"/>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297226"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5332154"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955260"/>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4001687"/>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285424"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5845847" y="3709124"/>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6274677" y="4760875"/>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6920461" y="5076596"/>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5272801" y="4031215"/>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5411512" y="4178451"/>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E23E6B80-8321-484C-BCD7-9F454EEE8E92}"/>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(Mechanics)</a:t>
            </a:r>
            <a:endParaRPr lang="en" sz="3000" dirty="0">
              <a:solidFill>
                <a:srgbClr val="FF9900"/>
              </a:solidFill>
            </a:endParaRPr>
          </a:p>
        </p:txBody>
      </p:sp>
      <p:sp>
        <p:nvSpPr>
          <p:cNvPr id="39" name="TextBox 38">
            <a:extLst>
              <a:ext uri="{FF2B5EF4-FFF2-40B4-BE49-F238E27FC236}">
                <a16:creationId xmlns:a16="http://schemas.microsoft.com/office/drawing/2014/main" xmlns="" id="{BF085A08-6006-439F-8E1A-5341804CC91C}"/>
              </a:ext>
            </a:extLst>
          </p:cNvPr>
          <p:cNvSpPr txBox="1"/>
          <p:nvPr/>
        </p:nvSpPr>
        <p:spPr>
          <a:xfrm>
            <a:off x="5502827" y="3156392"/>
            <a:ext cx="1039246" cy="369332"/>
          </a:xfrm>
          <a:prstGeom prst="rect">
            <a:avLst/>
          </a:prstGeom>
          <a:noFill/>
        </p:spPr>
        <p:txBody>
          <a:bodyPr wrap="square" rtlCol="0">
            <a:spAutoFit/>
          </a:bodyPr>
          <a:lstStyle/>
          <a:p>
            <a:r>
              <a:rPr lang="en-US" b="1" dirty="0">
                <a:solidFill>
                  <a:srgbClr val="A349A4"/>
                </a:solidFill>
              </a:rPr>
              <a:t>Offside</a:t>
            </a:r>
          </a:p>
        </p:txBody>
      </p:sp>
      <p:sp>
        <p:nvSpPr>
          <p:cNvPr id="41" name="TextBox 40">
            <a:extLst>
              <a:ext uri="{FF2B5EF4-FFF2-40B4-BE49-F238E27FC236}">
                <a16:creationId xmlns:a16="http://schemas.microsoft.com/office/drawing/2014/main" xmlns="" id="{9A5BACC5-516B-4241-8906-7223E02E5A95}"/>
              </a:ext>
            </a:extLst>
          </p:cNvPr>
          <p:cNvSpPr txBox="1"/>
          <p:nvPr/>
        </p:nvSpPr>
        <p:spPr>
          <a:xfrm>
            <a:off x="6220405" y="3879143"/>
            <a:ext cx="1353784" cy="369332"/>
          </a:xfrm>
          <a:prstGeom prst="rect">
            <a:avLst/>
          </a:prstGeom>
          <a:noFill/>
        </p:spPr>
        <p:txBody>
          <a:bodyPr wrap="square" rtlCol="0">
            <a:spAutoFit/>
          </a:bodyPr>
          <a:lstStyle/>
          <a:p>
            <a:r>
              <a:rPr lang="en-US" b="1" dirty="0">
                <a:solidFill>
                  <a:srgbClr val="FF9900"/>
                </a:solidFill>
              </a:rPr>
              <a:t>Offside</a:t>
            </a:r>
          </a:p>
        </p:txBody>
      </p:sp>
    </p:spTree>
    <p:extLst>
      <p:ext uri="{BB962C8B-B14F-4D97-AF65-F5344CB8AC3E}">
        <p14:creationId xmlns:p14="http://schemas.microsoft.com/office/powerpoint/2010/main" val="303061778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097087" y="4110606"/>
            <a:ext cx="11941" cy="2124514"/>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5909370" y="2007887"/>
            <a:ext cx="0" cy="660439"/>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3543433"/>
            <a:ext cx="2726075"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a:off x="6069811" y="2919783"/>
            <a:ext cx="2495364"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472121" cy="5092056"/>
          </a:xfrm>
        </p:spPr>
        <p:txBody>
          <a:bodyPr>
            <a:noAutofit/>
          </a:bodyPr>
          <a:lstStyle/>
          <a:p>
            <a:pPr marL="514350" indent="-514350">
              <a:lnSpc>
                <a:spcPct val="120000"/>
              </a:lnSpc>
              <a:buClr>
                <a:srgbClr val="0000FF"/>
              </a:buClr>
              <a:buFont typeface="+mj-lt"/>
              <a:buAutoNum type="arabicPeriod"/>
            </a:pPr>
            <a:r>
              <a:rPr lang="en-US" sz="2200" dirty="0"/>
              <a:t>Inform Attackers to play with ball. Defenders are now to attempt to tap ball out of play</a:t>
            </a:r>
          </a:p>
          <a:p>
            <a:pPr marL="514350" indent="-514350">
              <a:lnSpc>
                <a:spcPct val="120000"/>
              </a:lnSpc>
              <a:buClr>
                <a:srgbClr val="0000FF"/>
              </a:buClr>
              <a:buFont typeface="+mj-lt"/>
              <a:buAutoNum type="arabicPeriod"/>
            </a:pPr>
            <a:r>
              <a:rPr lang="en-US" sz="2200" dirty="0"/>
              <a:t>ARs now signal what they see</a:t>
            </a:r>
          </a:p>
          <a:p>
            <a:pPr lvl="1">
              <a:lnSpc>
                <a:spcPct val="120000"/>
              </a:lnSpc>
              <a:buClr>
                <a:srgbClr val="0000FF"/>
              </a:buClr>
            </a:pPr>
            <a:r>
              <a:rPr lang="en-US" sz="1800" dirty="0"/>
              <a:t>Throw-in</a:t>
            </a:r>
          </a:p>
          <a:p>
            <a:pPr lvl="1">
              <a:lnSpc>
                <a:spcPct val="120000"/>
              </a:lnSpc>
              <a:buClr>
                <a:srgbClr val="0000FF"/>
              </a:buClr>
            </a:pPr>
            <a:r>
              <a:rPr lang="en-US" sz="1800" dirty="0"/>
              <a:t>Goal Kick</a:t>
            </a:r>
          </a:p>
          <a:p>
            <a:pPr lvl="1">
              <a:lnSpc>
                <a:spcPct val="120000"/>
              </a:lnSpc>
              <a:buClr>
                <a:srgbClr val="0000FF"/>
              </a:buClr>
            </a:pPr>
            <a:r>
              <a:rPr lang="en-US" sz="1800" dirty="0"/>
              <a:t>Corner Kick</a:t>
            </a:r>
          </a:p>
          <a:p>
            <a:pPr lvl="1">
              <a:lnSpc>
                <a:spcPct val="120000"/>
              </a:lnSpc>
              <a:buClr>
                <a:srgbClr val="0000FF"/>
              </a:buClr>
            </a:pPr>
            <a:r>
              <a:rPr lang="en-US" sz="1800" dirty="0"/>
              <a:t>Offside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5992453"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314862"/>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65172" y="2668326"/>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766171"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5980651"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314862"/>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69860" y="2668326"/>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754369"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5973846" y="3801913"/>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7108198" y="3409870"/>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7632741" y="292767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5642885" y="270763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5804916" y="2822643"/>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E23E6B80-8321-484C-BCD7-9F454EEE8E92}"/>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(Mechanics)</a:t>
            </a:r>
            <a:endParaRPr lang="en" sz="3000" dirty="0">
              <a:solidFill>
                <a:srgbClr val="FF9900"/>
              </a:solidFill>
            </a:endParaRPr>
          </a:p>
        </p:txBody>
      </p:sp>
    </p:spTree>
    <p:extLst>
      <p:ext uri="{BB962C8B-B14F-4D97-AF65-F5344CB8AC3E}">
        <p14:creationId xmlns:p14="http://schemas.microsoft.com/office/powerpoint/2010/main" val="146905755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7131140" y="3808602"/>
            <a:ext cx="13638" cy="2426518"/>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7137111" y="2007887"/>
            <a:ext cx="0" cy="1085534"/>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3543433"/>
            <a:ext cx="2726075"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a:off x="7449424" y="3344878"/>
            <a:ext cx="1115751"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472121" cy="5092056"/>
          </a:xfrm>
        </p:spPr>
        <p:txBody>
          <a:bodyPr>
            <a:noAutofit/>
          </a:bodyPr>
          <a:lstStyle/>
          <a:p>
            <a:pPr marL="514350" indent="-514350">
              <a:lnSpc>
                <a:spcPct val="120000"/>
              </a:lnSpc>
              <a:buClr>
                <a:srgbClr val="0000FF"/>
              </a:buClr>
              <a:buFont typeface="+mj-lt"/>
              <a:buAutoNum type="arabicPeriod"/>
            </a:pPr>
            <a:r>
              <a:rPr lang="en-US" sz="2200" dirty="0"/>
              <a:t>Inform Attackers to play with ball. Defenders are now to attempt to tap ball out of play</a:t>
            </a:r>
          </a:p>
          <a:p>
            <a:pPr marL="514350" indent="-514350">
              <a:lnSpc>
                <a:spcPct val="120000"/>
              </a:lnSpc>
              <a:buClr>
                <a:srgbClr val="0000FF"/>
              </a:buClr>
              <a:buFont typeface="+mj-lt"/>
              <a:buAutoNum type="arabicPeriod"/>
            </a:pPr>
            <a:r>
              <a:rPr lang="en-US" sz="2200" dirty="0"/>
              <a:t>ARs now signal what they see</a:t>
            </a:r>
          </a:p>
          <a:p>
            <a:pPr lvl="1">
              <a:lnSpc>
                <a:spcPct val="120000"/>
              </a:lnSpc>
              <a:buClr>
                <a:srgbClr val="0000FF"/>
              </a:buClr>
            </a:pPr>
            <a:r>
              <a:rPr lang="en-US" sz="1800" dirty="0"/>
              <a:t>Throw-in</a:t>
            </a:r>
          </a:p>
          <a:p>
            <a:pPr lvl="1">
              <a:lnSpc>
                <a:spcPct val="120000"/>
              </a:lnSpc>
              <a:buClr>
                <a:srgbClr val="0000FF"/>
              </a:buClr>
            </a:pPr>
            <a:r>
              <a:rPr lang="en-US" sz="1800" dirty="0"/>
              <a:t>Goal Kick</a:t>
            </a:r>
          </a:p>
          <a:p>
            <a:pPr lvl="1">
              <a:lnSpc>
                <a:spcPct val="120000"/>
              </a:lnSpc>
              <a:buClr>
                <a:srgbClr val="0000FF"/>
              </a:buClr>
            </a:pPr>
            <a:r>
              <a:rPr lang="en-US" sz="1800" dirty="0"/>
              <a:t>Corner Kick</a:t>
            </a:r>
          </a:p>
          <a:p>
            <a:pPr lvl="1">
              <a:lnSpc>
                <a:spcPct val="120000"/>
              </a:lnSpc>
              <a:buClr>
                <a:srgbClr val="0000FF"/>
              </a:buClr>
            </a:pPr>
            <a:r>
              <a:rPr lang="en-US" sz="1800" dirty="0"/>
              <a:t>Offside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7026506"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314862"/>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65172" y="3093421"/>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993912"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7014704"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314862"/>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69860" y="3093421"/>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982110"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5973846" y="3801913"/>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7108198" y="3409870"/>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7632741" y="292767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5642885" y="270763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7043972" y="3252751"/>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E23E6B80-8321-484C-BCD7-9F454EEE8E92}"/>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(Mechanics)</a:t>
            </a:r>
            <a:endParaRPr lang="en" sz="3000" dirty="0">
              <a:solidFill>
                <a:srgbClr val="FF9900"/>
              </a:solidFill>
            </a:endParaRPr>
          </a:p>
        </p:txBody>
      </p:sp>
    </p:spTree>
    <p:extLst>
      <p:ext uri="{BB962C8B-B14F-4D97-AF65-F5344CB8AC3E}">
        <p14:creationId xmlns:p14="http://schemas.microsoft.com/office/powerpoint/2010/main" val="266523708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11" name="TextBox 10">
            <a:extLst>
              <a:ext uri="{FF2B5EF4-FFF2-40B4-BE49-F238E27FC236}">
                <a16:creationId xmlns:a16="http://schemas.microsoft.com/office/drawing/2014/main" xmlns="" id="{FA39CB10-FDAC-467B-998F-9B704EF53218}"/>
              </a:ext>
            </a:extLst>
          </p:cNvPr>
          <p:cNvSpPr txBox="1"/>
          <p:nvPr/>
        </p:nvSpPr>
        <p:spPr>
          <a:xfrm>
            <a:off x="4857226" y="3875714"/>
            <a:ext cx="1280781" cy="369332"/>
          </a:xfrm>
          <a:prstGeom prst="rect">
            <a:avLst/>
          </a:prstGeom>
          <a:noFill/>
        </p:spPr>
        <p:txBody>
          <a:bodyPr wrap="square" rtlCol="0">
            <a:spAutoFit/>
          </a:bodyPr>
          <a:lstStyle/>
          <a:p>
            <a:r>
              <a:rPr lang="en-US" dirty="0"/>
              <a:t>Q?</a:t>
            </a:r>
          </a:p>
        </p:txBody>
      </p:sp>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412832" y="2251272"/>
            <a:ext cx="22392" cy="3983848"/>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flipH="1">
            <a:off x="6203872" y="2007887"/>
            <a:ext cx="716470" cy="0"/>
          </a:xfrm>
          <a:prstGeom prst="straightConnector1">
            <a:avLst/>
          </a:prstGeom>
          <a:ln w="76200">
            <a:solidFill>
              <a:srgbClr val="A349A4"/>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2189538"/>
            <a:ext cx="2035614"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flipV="1">
            <a:off x="8565172" y="1960967"/>
            <a:ext cx="3" cy="723971"/>
          </a:xfrm>
          <a:prstGeom prst="straightConnector1">
            <a:avLst/>
          </a:prstGeom>
          <a:ln w="76200">
            <a:solidFill>
              <a:srgbClr val="FF7F27"/>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472121" cy="5092056"/>
          </a:xfrm>
        </p:spPr>
        <p:txBody>
          <a:bodyPr>
            <a:noAutofit/>
          </a:bodyPr>
          <a:lstStyle/>
          <a:p>
            <a:pPr marL="514350" indent="-514350">
              <a:lnSpc>
                <a:spcPct val="120000"/>
              </a:lnSpc>
              <a:buClr>
                <a:srgbClr val="0000FF"/>
              </a:buClr>
              <a:buFont typeface="+mj-lt"/>
              <a:buAutoNum type="arabicPeriod"/>
            </a:pPr>
            <a:r>
              <a:rPr lang="en-US" sz="2200" dirty="0"/>
              <a:t>Inform Attackers to play with ball. Defenders are now to attempt to tap ball out of play</a:t>
            </a:r>
          </a:p>
          <a:p>
            <a:pPr marL="514350" indent="-514350">
              <a:lnSpc>
                <a:spcPct val="120000"/>
              </a:lnSpc>
              <a:buClr>
                <a:srgbClr val="0000FF"/>
              </a:buClr>
              <a:buFont typeface="+mj-lt"/>
              <a:buAutoNum type="arabicPeriod"/>
            </a:pPr>
            <a:r>
              <a:rPr lang="en-US" sz="2200" dirty="0"/>
              <a:t>ARs now signal what they see</a:t>
            </a:r>
          </a:p>
          <a:p>
            <a:pPr lvl="1">
              <a:lnSpc>
                <a:spcPct val="120000"/>
              </a:lnSpc>
              <a:buClr>
                <a:srgbClr val="0000FF"/>
              </a:buClr>
            </a:pPr>
            <a:r>
              <a:rPr lang="en-US" sz="1800" dirty="0"/>
              <a:t>Throw-in</a:t>
            </a:r>
          </a:p>
          <a:p>
            <a:pPr lvl="1">
              <a:lnSpc>
                <a:spcPct val="120000"/>
              </a:lnSpc>
              <a:buClr>
                <a:srgbClr val="0000FF"/>
              </a:buClr>
            </a:pPr>
            <a:r>
              <a:rPr lang="en-US" sz="1800" dirty="0"/>
              <a:t>Goal Kick</a:t>
            </a:r>
          </a:p>
          <a:p>
            <a:pPr lvl="1">
              <a:lnSpc>
                <a:spcPct val="120000"/>
              </a:lnSpc>
              <a:buClr>
                <a:srgbClr val="0000FF"/>
              </a:buClr>
            </a:pPr>
            <a:r>
              <a:rPr lang="en-US" sz="1800" dirty="0"/>
              <a:t>Corner Kick</a:t>
            </a:r>
          </a:p>
          <a:p>
            <a:pPr lvl="1">
              <a:lnSpc>
                <a:spcPct val="120000"/>
              </a:lnSpc>
              <a:buClr>
                <a:srgbClr val="0000FF"/>
              </a:buClr>
            </a:pPr>
            <a:r>
              <a:rPr lang="en-US" sz="1800" dirty="0"/>
              <a:t>Offside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308198"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1960967"/>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65172" y="2433481"/>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777143"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296396"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1960967"/>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69860" y="2433481"/>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765341"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5973846" y="3801913"/>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7108198" y="3409870"/>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7632741" y="292767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5642885" y="270763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6335310" y="1657285"/>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E23E6B80-8321-484C-BCD7-9F454EEE8E92}"/>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Referee (Mechanics)</a:t>
            </a:r>
            <a:endParaRPr lang="en" sz="3000" dirty="0">
              <a:solidFill>
                <a:srgbClr val="FF9900"/>
              </a:solidFill>
            </a:endParaRPr>
          </a:p>
        </p:txBody>
      </p:sp>
      <p:sp>
        <p:nvSpPr>
          <p:cNvPr id="10" name="TextBox 9">
            <a:extLst>
              <a:ext uri="{FF2B5EF4-FFF2-40B4-BE49-F238E27FC236}">
                <a16:creationId xmlns:a16="http://schemas.microsoft.com/office/drawing/2014/main" xmlns="" id="{59588D4E-B28C-4534-9079-A58B0B0A434A}"/>
              </a:ext>
            </a:extLst>
          </p:cNvPr>
          <p:cNvSpPr txBox="1"/>
          <p:nvPr/>
        </p:nvSpPr>
        <p:spPr>
          <a:xfrm>
            <a:off x="6531120" y="2048779"/>
            <a:ext cx="1039246" cy="369332"/>
          </a:xfrm>
          <a:prstGeom prst="rect">
            <a:avLst/>
          </a:prstGeom>
          <a:noFill/>
        </p:spPr>
        <p:txBody>
          <a:bodyPr wrap="square" rtlCol="0">
            <a:spAutoFit/>
          </a:bodyPr>
          <a:lstStyle/>
          <a:p>
            <a:r>
              <a:rPr lang="en-US" b="1" dirty="0">
                <a:solidFill>
                  <a:srgbClr val="A349A4"/>
                </a:solidFill>
              </a:rPr>
              <a:t>Throw-in</a:t>
            </a:r>
          </a:p>
        </p:txBody>
      </p:sp>
      <p:sp>
        <p:nvSpPr>
          <p:cNvPr id="39" name="TextBox 38">
            <a:extLst>
              <a:ext uri="{FF2B5EF4-FFF2-40B4-BE49-F238E27FC236}">
                <a16:creationId xmlns:a16="http://schemas.microsoft.com/office/drawing/2014/main" xmlns="" id="{282C62EA-129C-4292-BBF2-AB534C693549}"/>
              </a:ext>
            </a:extLst>
          </p:cNvPr>
          <p:cNvSpPr txBox="1"/>
          <p:nvPr/>
        </p:nvSpPr>
        <p:spPr>
          <a:xfrm>
            <a:off x="7108198" y="2427449"/>
            <a:ext cx="1353784" cy="369332"/>
          </a:xfrm>
          <a:prstGeom prst="rect">
            <a:avLst/>
          </a:prstGeom>
          <a:noFill/>
        </p:spPr>
        <p:txBody>
          <a:bodyPr wrap="square" rtlCol="0">
            <a:spAutoFit/>
          </a:bodyPr>
          <a:lstStyle/>
          <a:p>
            <a:r>
              <a:rPr lang="en-US" b="1" dirty="0">
                <a:solidFill>
                  <a:srgbClr val="FF9900"/>
                </a:solidFill>
              </a:rPr>
              <a:t>Corner Kick</a:t>
            </a:r>
          </a:p>
        </p:txBody>
      </p:sp>
      <p:sp>
        <p:nvSpPr>
          <p:cNvPr id="41" name="TextBox 40">
            <a:extLst>
              <a:ext uri="{FF2B5EF4-FFF2-40B4-BE49-F238E27FC236}">
                <a16:creationId xmlns:a16="http://schemas.microsoft.com/office/drawing/2014/main" xmlns="" id="{CE61C78E-C800-44B4-8F98-EB7A1629138D}"/>
              </a:ext>
            </a:extLst>
          </p:cNvPr>
          <p:cNvSpPr txBox="1"/>
          <p:nvPr/>
        </p:nvSpPr>
        <p:spPr>
          <a:xfrm>
            <a:off x="6455257" y="5680092"/>
            <a:ext cx="1353784" cy="369332"/>
          </a:xfrm>
          <a:prstGeom prst="rect">
            <a:avLst/>
          </a:prstGeom>
          <a:noFill/>
        </p:spPr>
        <p:txBody>
          <a:bodyPr wrap="square" rtlCol="0">
            <a:spAutoFit/>
          </a:bodyPr>
          <a:lstStyle/>
          <a:p>
            <a:r>
              <a:rPr lang="en-US" b="1" dirty="0">
                <a:solidFill>
                  <a:srgbClr val="FFAEC9"/>
                </a:solidFill>
              </a:rPr>
              <a:t>No Call</a:t>
            </a:r>
          </a:p>
        </p:txBody>
      </p:sp>
      <p:sp>
        <p:nvSpPr>
          <p:cNvPr id="48" name="TextBox 47">
            <a:extLst>
              <a:ext uri="{FF2B5EF4-FFF2-40B4-BE49-F238E27FC236}">
                <a16:creationId xmlns:a16="http://schemas.microsoft.com/office/drawing/2014/main" xmlns="" id="{169ED2FA-5028-46D7-89E6-BEA6E6C8E7C7}"/>
              </a:ext>
            </a:extLst>
          </p:cNvPr>
          <p:cNvSpPr txBox="1"/>
          <p:nvPr/>
        </p:nvSpPr>
        <p:spPr>
          <a:xfrm>
            <a:off x="4232237" y="2216266"/>
            <a:ext cx="1353784" cy="369332"/>
          </a:xfrm>
          <a:prstGeom prst="rect">
            <a:avLst/>
          </a:prstGeom>
          <a:noFill/>
        </p:spPr>
        <p:txBody>
          <a:bodyPr wrap="square" rtlCol="0">
            <a:spAutoFit/>
          </a:bodyPr>
          <a:lstStyle/>
          <a:p>
            <a:r>
              <a:rPr lang="en-US" b="1" dirty="0">
                <a:solidFill>
                  <a:srgbClr val="FFF200"/>
                </a:solidFill>
              </a:rPr>
              <a:t>No Call</a:t>
            </a:r>
          </a:p>
        </p:txBody>
      </p:sp>
    </p:spTree>
    <p:extLst>
      <p:ext uri="{BB962C8B-B14F-4D97-AF65-F5344CB8AC3E}">
        <p14:creationId xmlns:p14="http://schemas.microsoft.com/office/powerpoint/2010/main" val="82850803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06282" y="1547308"/>
            <a:ext cx="4159119" cy="5092056"/>
          </a:xfrm>
        </p:spPr>
        <p:txBody>
          <a:bodyPr anchor="ctr">
            <a:noAutofit/>
          </a:bodyPr>
          <a:lstStyle/>
          <a:p>
            <a:pPr marL="0" indent="0" algn="ctr">
              <a:lnSpc>
                <a:spcPct val="120000"/>
              </a:lnSpc>
              <a:buClr>
                <a:srgbClr val="0000FF"/>
              </a:buClr>
              <a:buNone/>
            </a:pPr>
            <a:r>
              <a:rPr lang="en-US" sz="6600" dirty="0">
                <a:solidFill>
                  <a:srgbClr val="FF9900"/>
                </a:solidFill>
              </a:rPr>
              <a:t>Questions?</a:t>
            </a:r>
          </a:p>
        </p:txBody>
      </p:sp>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412832" y="2251272"/>
            <a:ext cx="22392" cy="3983848"/>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flipH="1">
            <a:off x="6203872" y="2007887"/>
            <a:ext cx="716470" cy="0"/>
          </a:xfrm>
          <a:prstGeom prst="straightConnector1">
            <a:avLst/>
          </a:prstGeom>
          <a:ln w="76200">
            <a:solidFill>
              <a:srgbClr val="A349A4"/>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2189538"/>
            <a:ext cx="2035614"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a:cxnSpLocks/>
          </p:cNvCxnSpPr>
          <p:nvPr/>
        </p:nvCxnSpPr>
        <p:spPr>
          <a:xfrm flipH="1" flipV="1">
            <a:off x="8565172" y="1960967"/>
            <a:ext cx="3" cy="723971"/>
          </a:xfrm>
          <a:prstGeom prst="straightConnector1">
            <a:avLst/>
          </a:prstGeom>
          <a:ln w="76200">
            <a:solidFill>
              <a:srgbClr val="FF7F27"/>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308198"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1960967"/>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65172" y="2433481"/>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777143"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296396"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1960967"/>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69860" y="2433481"/>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765341"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5973846" y="3801913"/>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7108198" y="3409870"/>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7632741" y="292767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5642885" y="270763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6335310" y="1657285"/>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hape 59">
            <a:extLst>
              <a:ext uri="{FF2B5EF4-FFF2-40B4-BE49-F238E27FC236}">
                <a16:creationId xmlns:a16="http://schemas.microsoft.com/office/drawing/2014/main" xmlns="" id="{E23E6B80-8321-484C-BCD7-9F454EEE8E92}"/>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a:solidFill>
                  <a:srgbClr val="FF9900"/>
                </a:solidFill>
              </a:rPr>
              <a:t>Field Session: Assistant Referee (Mechanics)</a:t>
            </a:r>
            <a:endParaRPr lang="en" sz="3000" dirty="0">
              <a:solidFill>
                <a:srgbClr val="FF9900"/>
              </a:solidFill>
            </a:endParaRPr>
          </a:p>
        </p:txBody>
      </p:sp>
      <p:sp>
        <p:nvSpPr>
          <p:cNvPr id="10" name="TextBox 9">
            <a:extLst>
              <a:ext uri="{FF2B5EF4-FFF2-40B4-BE49-F238E27FC236}">
                <a16:creationId xmlns:a16="http://schemas.microsoft.com/office/drawing/2014/main" xmlns="" id="{59588D4E-B28C-4534-9079-A58B0B0A434A}"/>
              </a:ext>
            </a:extLst>
          </p:cNvPr>
          <p:cNvSpPr txBox="1"/>
          <p:nvPr/>
        </p:nvSpPr>
        <p:spPr>
          <a:xfrm>
            <a:off x="6531120" y="2048779"/>
            <a:ext cx="1039246" cy="369332"/>
          </a:xfrm>
          <a:prstGeom prst="rect">
            <a:avLst/>
          </a:prstGeom>
          <a:noFill/>
        </p:spPr>
        <p:txBody>
          <a:bodyPr wrap="square" rtlCol="0">
            <a:spAutoFit/>
          </a:bodyPr>
          <a:lstStyle/>
          <a:p>
            <a:r>
              <a:rPr lang="en-US" b="1" dirty="0">
                <a:solidFill>
                  <a:srgbClr val="A349A4"/>
                </a:solidFill>
              </a:rPr>
              <a:t>Throw-in</a:t>
            </a:r>
          </a:p>
        </p:txBody>
      </p:sp>
      <p:sp>
        <p:nvSpPr>
          <p:cNvPr id="39" name="TextBox 38">
            <a:extLst>
              <a:ext uri="{FF2B5EF4-FFF2-40B4-BE49-F238E27FC236}">
                <a16:creationId xmlns:a16="http://schemas.microsoft.com/office/drawing/2014/main" xmlns="" id="{282C62EA-129C-4292-BBF2-AB534C693549}"/>
              </a:ext>
            </a:extLst>
          </p:cNvPr>
          <p:cNvSpPr txBox="1"/>
          <p:nvPr/>
        </p:nvSpPr>
        <p:spPr>
          <a:xfrm>
            <a:off x="7108198" y="2427449"/>
            <a:ext cx="1353784" cy="369332"/>
          </a:xfrm>
          <a:prstGeom prst="rect">
            <a:avLst/>
          </a:prstGeom>
          <a:noFill/>
        </p:spPr>
        <p:txBody>
          <a:bodyPr wrap="square" rtlCol="0">
            <a:spAutoFit/>
          </a:bodyPr>
          <a:lstStyle/>
          <a:p>
            <a:r>
              <a:rPr lang="en-US" b="1" dirty="0">
                <a:solidFill>
                  <a:srgbClr val="FF9900"/>
                </a:solidFill>
              </a:rPr>
              <a:t>Corner Kick</a:t>
            </a:r>
          </a:p>
        </p:txBody>
      </p:sp>
      <p:sp>
        <p:nvSpPr>
          <p:cNvPr id="41" name="TextBox 40">
            <a:extLst>
              <a:ext uri="{FF2B5EF4-FFF2-40B4-BE49-F238E27FC236}">
                <a16:creationId xmlns:a16="http://schemas.microsoft.com/office/drawing/2014/main" xmlns="" id="{CE61C78E-C800-44B4-8F98-EB7A1629138D}"/>
              </a:ext>
            </a:extLst>
          </p:cNvPr>
          <p:cNvSpPr txBox="1"/>
          <p:nvPr/>
        </p:nvSpPr>
        <p:spPr>
          <a:xfrm>
            <a:off x="6455257" y="5680092"/>
            <a:ext cx="1353784" cy="369332"/>
          </a:xfrm>
          <a:prstGeom prst="rect">
            <a:avLst/>
          </a:prstGeom>
          <a:noFill/>
        </p:spPr>
        <p:txBody>
          <a:bodyPr wrap="square" rtlCol="0">
            <a:spAutoFit/>
          </a:bodyPr>
          <a:lstStyle/>
          <a:p>
            <a:r>
              <a:rPr lang="en-US" b="1" dirty="0">
                <a:solidFill>
                  <a:srgbClr val="FFAEC9"/>
                </a:solidFill>
              </a:rPr>
              <a:t>No Call</a:t>
            </a:r>
          </a:p>
        </p:txBody>
      </p:sp>
      <p:sp>
        <p:nvSpPr>
          <p:cNvPr id="48" name="TextBox 47">
            <a:extLst>
              <a:ext uri="{FF2B5EF4-FFF2-40B4-BE49-F238E27FC236}">
                <a16:creationId xmlns:a16="http://schemas.microsoft.com/office/drawing/2014/main" xmlns="" id="{169ED2FA-5028-46D7-89E6-BEA6E6C8E7C7}"/>
              </a:ext>
            </a:extLst>
          </p:cNvPr>
          <p:cNvSpPr txBox="1"/>
          <p:nvPr/>
        </p:nvSpPr>
        <p:spPr>
          <a:xfrm>
            <a:off x="4232237" y="2216266"/>
            <a:ext cx="1353784" cy="369332"/>
          </a:xfrm>
          <a:prstGeom prst="rect">
            <a:avLst/>
          </a:prstGeom>
          <a:noFill/>
        </p:spPr>
        <p:txBody>
          <a:bodyPr wrap="square" rtlCol="0">
            <a:spAutoFit/>
          </a:bodyPr>
          <a:lstStyle/>
          <a:p>
            <a:r>
              <a:rPr lang="en-US" b="1" dirty="0">
                <a:solidFill>
                  <a:srgbClr val="FFF200"/>
                </a:solidFill>
              </a:rPr>
              <a:t>No Call</a:t>
            </a:r>
          </a:p>
        </p:txBody>
      </p:sp>
    </p:spTree>
    <p:extLst>
      <p:ext uri="{BB962C8B-B14F-4D97-AF65-F5344CB8AC3E}">
        <p14:creationId xmlns:p14="http://schemas.microsoft.com/office/powerpoint/2010/main" val="30802019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1535544" y="129148"/>
            <a:ext cx="5847010" cy="1143200"/>
          </a:xfrm>
          <a:prstGeom prst="rect">
            <a:avLst/>
          </a:prstGeom>
        </p:spPr>
        <p:txBody>
          <a:bodyPr lIns="91425" tIns="91425" rIns="91425" bIns="91425" anchor="b" anchorCtr="0">
            <a:noAutofit/>
          </a:bodyPr>
          <a:lstStyle/>
          <a:p>
            <a:pPr lvl="0" rtl="0">
              <a:spcBef>
                <a:spcPts val="0"/>
              </a:spcBef>
              <a:buNone/>
            </a:pPr>
            <a:r>
              <a:rPr lang="en-US" sz="3000" dirty="0">
                <a:solidFill>
                  <a:srgbClr val="FF9900"/>
                </a:solidFill>
              </a:rPr>
              <a:t>Field Session: </a:t>
            </a:r>
            <a:r>
              <a:rPr lang="en-US" sz="3000" dirty="0" smtClean="0">
                <a:solidFill>
                  <a:srgbClr val="FF9900"/>
                </a:solidFill>
              </a:rPr>
              <a:t/>
            </a:r>
            <a:br>
              <a:rPr lang="en-US" sz="3000" dirty="0" smtClean="0">
                <a:solidFill>
                  <a:srgbClr val="FF9900"/>
                </a:solidFill>
              </a:rPr>
            </a:br>
            <a:r>
              <a:rPr lang="en-US" sz="3000" dirty="0" smtClean="0">
                <a:solidFill>
                  <a:srgbClr val="FF9900"/>
                </a:solidFill>
              </a:rPr>
              <a:t>Event </a:t>
            </a:r>
            <a:r>
              <a:rPr lang="en-US" sz="3000" dirty="0">
                <a:solidFill>
                  <a:srgbClr val="FF9900"/>
                </a:solidFill>
              </a:rPr>
              <a:t>Management</a:t>
            </a:r>
            <a:endParaRPr lang="en" sz="3000" dirty="0">
              <a:solidFill>
                <a:srgbClr val="FF9900"/>
              </a:solidFill>
            </a:endParaRPr>
          </a:p>
        </p:txBody>
      </p: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457201" y="1600200"/>
            <a:ext cx="8205536" cy="4967573"/>
          </a:xfrm>
        </p:spPr>
        <p:txBody>
          <a:bodyPr>
            <a:normAutofit/>
          </a:bodyPr>
          <a:lstStyle/>
          <a:p>
            <a:pPr>
              <a:lnSpc>
                <a:spcPct val="140000"/>
              </a:lnSpc>
              <a:buClr>
                <a:srgbClr val="0000FF"/>
              </a:buClr>
            </a:pPr>
            <a:r>
              <a:rPr lang="en-US" dirty="0"/>
              <a:t>Arrival Time</a:t>
            </a:r>
          </a:p>
          <a:p>
            <a:pPr>
              <a:lnSpc>
                <a:spcPct val="140000"/>
              </a:lnSpc>
              <a:buClr>
                <a:srgbClr val="0000FF"/>
              </a:buClr>
            </a:pPr>
            <a:r>
              <a:rPr lang="en-US" dirty="0"/>
              <a:t>Field Inspection</a:t>
            </a:r>
          </a:p>
          <a:p>
            <a:pPr lvl="1">
              <a:lnSpc>
                <a:spcPct val="140000"/>
              </a:lnSpc>
              <a:buClr>
                <a:srgbClr val="0000FF"/>
              </a:buClr>
            </a:pPr>
            <a:r>
              <a:rPr lang="en-US" sz="2800" dirty="0"/>
              <a:t>Goals Anchored, aligned, nets</a:t>
            </a:r>
          </a:p>
          <a:p>
            <a:pPr lvl="1">
              <a:lnSpc>
                <a:spcPct val="140000"/>
              </a:lnSpc>
              <a:buClr>
                <a:srgbClr val="0000FF"/>
              </a:buClr>
            </a:pPr>
            <a:r>
              <a:rPr lang="en-US" sz="2800" dirty="0"/>
              <a:t>Overall Safety</a:t>
            </a:r>
          </a:p>
          <a:p>
            <a:pPr>
              <a:lnSpc>
                <a:spcPct val="140000"/>
              </a:lnSpc>
              <a:buClr>
                <a:srgbClr val="0000FF"/>
              </a:buClr>
            </a:pPr>
            <a:r>
              <a:rPr lang="en-US" dirty="0"/>
              <a:t>Checking the balls</a:t>
            </a:r>
          </a:p>
          <a:p>
            <a:pPr>
              <a:lnSpc>
                <a:spcPct val="140000"/>
              </a:lnSpc>
              <a:buClr>
                <a:srgbClr val="0000FF"/>
              </a:buClr>
            </a:pPr>
            <a:r>
              <a:rPr lang="en-US" dirty="0"/>
              <a:t>Player check-in</a:t>
            </a:r>
          </a:p>
          <a:p>
            <a:pPr>
              <a:lnSpc>
                <a:spcPct val="140000"/>
              </a:lnSpc>
              <a:buClr>
                <a:srgbClr val="0000FF"/>
              </a:buClr>
            </a:pPr>
            <a:r>
              <a:rPr lang="en-US" dirty="0"/>
              <a:t>Coin toss</a:t>
            </a:r>
          </a:p>
          <a:p>
            <a:pPr>
              <a:lnSpc>
                <a:spcPct val="140000"/>
              </a:lnSpc>
              <a:buClr>
                <a:srgbClr val="0000FF"/>
              </a:buClr>
            </a:pPr>
            <a:r>
              <a:rPr lang="en-US" dirty="0"/>
              <a:t>Kick off</a:t>
            </a:r>
          </a:p>
        </p:txBody>
      </p:sp>
    </p:spTree>
    <p:extLst>
      <p:ext uri="{BB962C8B-B14F-4D97-AF65-F5344CB8AC3E}">
        <p14:creationId xmlns:p14="http://schemas.microsoft.com/office/powerpoint/2010/main" val="2182389362"/>
      </p:ext>
    </p:extLst>
  </p:cSld>
  <p:clrMapOvr>
    <a:masterClrMapping/>
  </p:clrMapOvr>
  <p:transition xmlns:p14="http://schemas.microsoft.com/office/powerpoint/2010/main" spd="slow" advClick="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1535544" y="129148"/>
            <a:ext cx="5847010" cy="1143200"/>
          </a:xfrm>
          <a:prstGeom prst="rect">
            <a:avLst/>
          </a:prstGeom>
        </p:spPr>
        <p:txBody>
          <a:bodyPr lIns="91425" tIns="91425" rIns="91425" bIns="91425" anchor="b" anchorCtr="0">
            <a:noAutofit/>
          </a:bodyPr>
          <a:lstStyle/>
          <a:p>
            <a:pPr lvl="0" rtl="0">
              <a:spcBef>
                <a:spcPts val="0"/>
              </a:spcBef>
              <a:buNone/>
            </a:pPr>
            <a:r>
              <a:rPr lang="en-US" sz="3000" dirty="0">
                <a:solidFill>
                  <a:srgbClr val="FF9900"/>
                </a:solidFill>
              </a:rPr>
              <a:t>Field Session: </a:t>
            </a:r>
            <a:r>
              <a:rPr lang="en-US" sz="3000" dirty="0" smtClean="0">
                <a:solidFill>
                  <a:srgbClr val="FF9900"/>
                </a:solidFill>
              </a:rPr>
              <a:t/>
            </a:r>
            <a:br>
              <a:rPr lang="en-US" sz="3000" dirty="0" smtClean="0">
                <a:solidFill>
                  <a:srgbClr val="FF9900"/>
                </a:solidFill>
              </a:rPr>
            </a:br>
            <a:r>
              <a:rPr lang="en-US" sz="3000" dirty="0" smtClean="0">
                <a:solidFill>
                  <a:srgbClr val="FF9900"/>
                </a:solidFill>
              </a:rPr>
              <a:t>Signals </a:t>
            </a:r>
            <a:r>
              <a:rPr lang="en-US" sz="3000" dirty="0">
                <a:solidFill>
                  <a:srgbClr val="FF9900"/>
                </a:solidFill>
              </a:rPr>
              <a:t>and Mechanics</a:t>
            </a:r>
            <a:endParaRPr lang="en" sz="3000" dirty="0">
              <a:solidFill>
                <a:srgbClr val="FF9900"/>
              </a:solidFill>
            </a:endParaRPr>
          </a:p>
        </p:txBody>
      </p: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457201" y="1600200"/>
            <a:ext cx="8205536" cy="4967573"/>
          </a:xfrm>
        </p:spPr>
        <p:txBody>
          <a:bodyPr>
            <a:normAutofit/>
          </a:bodyPr>
          <a:lstStyle/>
          <a:p>
            <a:pPr>
              <a:lnSpc>
                <a:spcPct val="140000"/>
              </a:lnSpc>
              <a:buClr>
                <a:srgbClr val="0000FF"/>
              </a:buClr>
            </a:pPr>
            <a:r>
              <a:rPr lang="en-US" dirty="0"/>
              <a:t>Assistant Referee</a:t>
            </a:r>
          </a:p>
          <a:p>
            <a:pPr>
              <a:lnSpc>
                <a:spcPct val="140000"/>
              </a:lnSpc>
              <a:buClr>
                <a:srgbClr val="0000FF"/>
              </a:buClr>
            </a:pPr>
            <a:r>
              <a:rPr lang="en-US" dirty="0"/>
              <a:t>Referee</a:t>
            </a:r>
          </a:p>
          <a:p>
            <a:pPr lvl="1">
              <a:lnSpc>
                <a:spcPct val="140000"/>
              </a:lnSpc>
              <a:buClr>
                <a:srgbClr val="0000FF"/>
              </a:buClr>
            </a:pPr>
            <a:r>
              <a:rPr lang="en-US" sz="2800" dirty="0"/>
              <a:t>Teamwork</a:t>
            </a:r>
          </a:p>
          <a:p>
            <a:pPr>
              <a:lnSpc>
                <a:spcPct val="140000"/>
              </a:lnSpc>
              <a:buClr>
                <a:srgbClr val="0000FF"/>
              </a:buClr>
            </a:pPr>
            <a:r>
              <a:rPr lang="en-US" dirty="0"/>
              <a:t>Signals</a:t>
            </a:r>
          </a:p>
          <a:p>
            <a:pPr lvl="1">
              <a:lnSpc>
                <a:spcPct val="140000"/>
              </a:lnSpc>
              <a:buClr>
                <a:srgbClr val="0000FF"/>
              </a:buClr>
            </a:pPr>
            <a:r>
              <a:rPr lang="en-US" sz="2800" dirty="0"/>
              <a:t>Throw in, Goal Kick, Corner Kick, Ball Out of Play</a:t>
            </a:r>
          </a:p>
          <a:p>
            <a:pPr>
              <a:lnSpc>
                <a:spcPct val="140000"/>
              </a:lnSpc>
              <a:buClr>
                <a:srgbClr val="0000FF"/>
              </a:buClr>
            </a:pPr>
            <a:r>
              <a:rPr lang="en-US" dirty="0"/>
              <a:t>Mechanics</a:t>
            </a:r>
          </a:p>
          <a:p>
            <a:pPr lvl="1">
              <a:lnSpc>
                <a:spcPct val="140000"/>
              </a:lnSpc>
              <a:buClr>
                <a:srgbClr val="0000FF"/>
              </a:buClr>
            </a:pPr>
            <a:r>
              <a:rPr lang="en-US" sz="2800" dirty="0"/>
              <a:t>Goal, Substitutions, Mirroring</a:t>
            </a:r>
          </a:p>
        </p:txBody>
      </p:sp>
    </p:spTree>
    <p:extLst>
      <p:ext uri="{BB962C8B-B14F-4D97-AF65-F5344CB8AC3E}">
        <p14:creationId xmlns:p14="http://schemas.microsoft.com/office/powerpoint/2010/main" val="3374738633"/>
      </p:ext>
    </p:extLst>
  </p:cSld>
  <p:clrMapOvr>
    <a:masterClrMapping/>
  </p:clrMapOvr>
  <p:transition xmlns:p14="http://schemas.microsoft.com/office/powerpoint/2010/main" spd="slow" advClick="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1535544" y="129148"/>
            <a:ext cx="5847010" cy="1143200"/>
          </a:xfrm>
          <a:prstGeom prst="rect">
            <a:avLst/>
          </a:prstGeom>
        </p:spPr>
        <p:txBody>
          <a:bodyPr lIns="91425" tIns="91425" rIns="91425" bIns="91425" anchor="b" anchorCtr="0">
            <a:noAutofit/>
          </a:bodyPr>
          <a:lstStyle/>
          <a:p>
            <a:pPr lvl="0" rtl="0">
              <a:spcBef>
                <a:spcPts val="0"/>
              </a:spcBef>
              <a:buNone/>
            </a:pPr>
            <a:r>
              <a:rPr lang="en-US" sz="3000" dirty="0">
                <a:solidFill>
                  <a:srgbClr val="FF9900"/>
                </a:solidFill>
              </a:rPr>
              <a:t>Field Session: Activities</a:t>
            </a:r>
            <a:endParaRPr lang="en" sz="3000" dirty="0">
              <a:solidFill>
                <a:srgbClr val="FF9900"/>
              </a:solidFill>
            </a:endParaRPr>
          </a:p>
        </p:txBody>
      </p: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457201" y="1600200"/>
            <a:ext cx="8205536" cy="4967573"/>
          </a:xfrm>
        </p:spPr>
        <p:txBody>
          <a:bodyPr>
            <a:normAutofit/>
          </a:bodyPr>
          <a:lstStyle/>
          <a:p>
            <a:pPr>
              <a:lnSpc>
                <a:spcPct val="200000"/>
              </a:lnSpc>
              <a:buClr>
                <a:srgbClr val="0000FF"/>
              </a:buClr>
            </a:pPr>
            <a:r>
              <a:rPr lang="en-US" dirty="0"/>
              <a:t>Offside</a:t>
            </a:r>
          </a:p>
          <a:p>
            <a:pPr>
              <a:lnSpc>
                <a:spcPct val="200000"/>
              </a:lnSpc>
              <a:buClr>
                <a:srgbClr val="0000FF"/>
              </a:buClr>
            </a:pPr>
            <a:r>
              <a:rPr lang="en-US" sz="2800" dirty="0"/>
              <a:t>Ball Out of Play</a:t>
            </a:r>
          </a:p>
          <a:p>
            <a:pPr>
              <a:lnSpc>
                <a:spcPct val="200000"/>
              </a:lnSpc>
              <a:buClr>
                <a:srgbClr val="0000FF"/>
              </a:buClr>
            </a:pPr>
            <a:r>
              <a:rPr lang="en-US" dirty="0"/>
              <a:t>Substitution Procedure</a:t>
            </a:r>
          </a:p>
          <a:p>
            <a:pPr>
              <a:lnSpc>
                <a:spcPct val="200000"/>
              </a:lnSpc>
              <a:buClr>
                <a:srgbClr val="0000FF"/>
              </a:buClr>
            </a:pPr>
            <a:r>
              <a:rPr lang="en-US" sz="2800" dirty="0"/>
              <a:t>Inappropriate Behavior: Spectator &amp; Coach</a:t>
            </a:r>
          </a:p>
          <a:p>
            <a:pPr>
              <a:lnSpc>
                <a:spcPct val="200000"/>
              </a:lnSpc>
              <a:buClr>
                <a:srgbClr val="0000FF"/>
              </a:buClr>
            </a:pPr>
            <a:r>
              <a:rPr lang="en-US" dirty="0"/>
              <a:t>Small-Sided Games</a:t>
            </a:r>
            <a:endParaRPr lang="en-US" sz="2800" dirty="0"/>
          </a:p>
        </p:txBody>
      </p:sp>
    </p:spTree>
    <p:extLst>
      <p:ext uri="{BB962C8B-B14F-4D97-AF65-F5344CB8AC3E}">
        <p14:creationId xmlns:p14="http://schemas.microsoft.com/office/powerpoint/2010/main" val="3564891673"/>
      </p:ext>
    </p:extLst>
  </p:cSld>
  <p:clrMapOvr>
    <a:masterClrMapping/>
  </p:clrMapOvr>
  <p:transition xmlns:p14="http://schemas.microsoft.com/office/powerpoint/2010/main" spd="slow" advClick="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457201" y="1600200"/>
            <a:ext cx="8205536" cy="4967573"/>
          </a:xfrm>
        </p:spPr>
        <p:txBody>
          <a:bodyPr>
            <a:normAutofit/>
          </a:bodyPr>
          <a:lstStyle/>
          <a:p>
            <a:pPr>
              <a:lnSpc>
                <a:spcPct val="100000"/>
              </a:lnSpc>
              <a:buClr>
                <a:srgbClr val="0000FF"/>
              </a:buClr>
            </a:pPr>
            <a:r>
              <a:rPr lang="en-US" dirty="0"/>
              <a:t>Requirements</a:t>
            </a:r>
          </a:p>
          <a:p>
            <a:pPr lvl="1">
              <a:lnSpc>
                <a:spcPct val="100000"/>
              </a:lnSpc>
              <a:buClr>
                <a:srgbClr val="0000FF"/>
              </a:buClr>
            </a:pPr>
            <a:r>
              <a:rPr lang="en-US" sz="2800" dirty="0"/>
              <a:t>Place to set up 10 yd Square                                  with surrounding area</a:t>
            </a:r>
          </a:p>
          <a:p>
            <a:pPr lvl="1">
              <a:lnSpc>
                <a:spcPct val="100000"/>
              </a:lnSpc>
              <a:buClr>
                <a:srgbClr val="0000FF"/>
              </a:buClr>
            </a:pPr>
            <a:r>
              <a:rPr lang="en-US" sz="2800" dirty="0"/>
              <a:t>4 Corner Flags</a:t>
            </a:r>
          </a:p>
          <a:p>
            <a:pPr lvl="1">
              <a:lnSpc>
                <a:spcPct val="100000"/>
              </a:lnSpc>
              <a:buClr>
                <a:srgbClr val="0000FF"/>
              </a:buClr>
            </a:pPr>
            <a:r>
              <a:rPr lang="en-US" sz="2800" dirty="0"/>
              <a:t>1 Ball</a:t>
            </a:r>
          </a:p>
          <a:p>
            <a:pPr lvl="1">
              <a:lnSpc>
                <a:spcPct val="100000"/>
              </a:lnSpc>
              <a:buClr>
                <a:srgbClr val="0000FF"/>
              </a:buClr>
            </a:pPr>
            <a:r>
              <a:rPr lang="en-US" sz="2800" dirty="0"/>
              <a:t>AR Flags</a:t>
            </a:r>
          </a:p>
          <a:p>
            <a:pPr lvl="1">
              <a:lnSpc>
                <a:spcPct val="100000"/>
              </a:lnSpc>
              <a:buClr>
                <a:srgbClr val="0000FF"/>
              </a:buClr>
            </a:pPr>
            <a:r>
              <a:rPr lang="en-US" sz="2800" dirty="0"/>
              <a:t>Optional</a:t>
            </a:r>
          </a:p>
          <a:p>
            <a:pPr lvl="2">
              <a:lnSpc>
                <a:spcPct val="100000"/>
              </a:lnSpc>
              <a:buClr>
                <a:srgbClr val="0000FF"/>
              </a:buClr>
            </a:pPr>
            <a:r>
              <a:rPr lang="en-US" sz="2800" dirty="0"/>
              <a:t>2 Blue Bibs</a:t>
            </a:r>
          </a:p>
          <a:p>
            <a:pPr lvl="2">
              <a:lnSpc>
                <a:spcPct val="100000"/>
              </a:lnSpc>
              <a:buClr>
                <a:srgbClr val="0000FF"/>
              </a:buClr>
            </a:pPr>
            <a:r>
              <a:rPr lang="en-US" sz="2800" dirty="0"/>
              <a:t>2 Red Bibs</a:t>
            </a:r>
          </a:p>
        </p:txBody>
      </p:sp>
      <p:sp>
        <p:nvSpPr>
          <p:cNvPr id="9" name="Shape 59">
            <a:extLst>
              <a:ext uri="{FF2B5EF4-FFF2-40B4-BE49-F238E27FC236}">
                <a16:creationId xmlns:a16="http://schemas.microsoft.com/office/drawing/2014/main" xmlns="" id="{87F03932-55D2-44C3-911B-B374ABC5A43F}"/>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a:t>
            </a:r>
            <a:r>
              <a:rPr lang="en-US" sz="3000" dirty="0" smtClean="0">
                <a:solidFill>
                  <a:srgbClr val="FF9900"/>
                </a:solidFill>
              </a:rPr>
              <a:t>Referee</a:t>
            </a:r>
            <a:endParaRPr lang="en" sz="3000" dirty="0">
              <a:solidFill>
                <a:srgbClr val="FF9900"/>
              </a:solidFill>
            </a:endParaRPr>
          </a:p>
        </p:txBody>
      </p:sp>
    </p:spTree>
    <p:extLst>
      <p:ext uri="{BB962C8B-B14F-4D97-AF65-F5344CB8AC3E}">
        <p14:creationId xmlns:p14="http://schemas.microsoft.com/office/powerpoint/2010/main" val="424162799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Word"/>
      </p:transition>
    </mc:Choice>
    <mc:Fallback>
      <p:transition xmlns:p14="http://schemas.microsoft.com/office/powerpoint/2010/main" spd="slow" advClick="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0" y="1600201"/>
            <a:ext cx="4176429" cy="3246621"/>
          </a:xfrm>
        </p:spPr>
        <p:txBody>
          <a:bodyPr>
            <a:normAutofit fontScale="92500" lnSpcReduction="20000"/>
          </a:bodyPr>
          <a:lstStyle/>
          <a:p>
            <a:pPr marL="514350" indent="-514350">
              <a:lnSpc>
                <a:spcPct val="100000"/>
              </a:lnSpc>
              <a:buClr>
                <a:srgbClr val="0000FF"/>
              </a:buClr>
              <a:buFont typeface="+mj-lt"/>
              <a:buAutoNum type="arabicPeriod"/>
            </a:pPr>
            <a:r>
              <a:rPr lang="en-US" dirty="0"/>
              <a:t>Create a 10 Yard Square</a:t>
            </a:r>
          </a:p>
          <a:p>
            <a:pPr marL="514350" indent="-514350">
              <a:lnSpc>
                <a:spcPct val="100000"/>
              </a:lnSpc>
              <a:buClr>
                <a:srgbClr val="0000FF"/>
              </a:buClr>
              <a:buFont typeface="+mj-lt"/>
              <a:buAutoNum type="arabicPeriod"/>
            </a:pPr>
            <a:r>
              <a:rPr lang="en-US" dirty="0"/>
              <a:t>4 groups: single file lines along each side</a:t>
            </a:r>
          </a:p>
          <a:p>
            <a:pPr marL="514350" indent="-514350">
              <a:lnSpc>
                <a:spcPct val="100000"/>
              </a:lnSpc>
              <a:buClr>
                <a:srgbClr val="0000FF"/>
              </a:buClr>
              <a:buFont typeface="+mj-lt"/>
              <a:buAutoNum type="arabicPeriod"/>
            </a:pPr>
            <a:r>
              <a:rPr lang="en-US" dirty="0"/>
              <a:t>2 </a:t>
            </a:r>
            <a:r>
              <a:rPr lang="en-US" b="1" dirty="0">
                <a:solidFill>
                  <a:srgbClr val="5B9BD5"/>
                </a:solidFill>
              </a:rPr>
              <a:t>Defensive players</a:t>
            </a:r>
            <a:r>
              <a:rPr lang="en-US" dirty="0"/>
              <a:t> and 2 </a:t>
            </a:r>
            <a:r>
              <a:rPr lang="en-US" b="1" dirty="0">
                <a:solidFill>
                  <a:srgbClr val="FF0000"/>
                </a:solidFill>
              </a:rPr>
              <a:t>Offensive players</a:t>
            </a:r>
          </a:p>
          <a:p>
            <a:pPr marL="514350" indent="-514350">
              <a:lnSpc>
                <a:spcPct val="100000"/>
              </a:lnSpc>
              <a:buClr>
                <a:srgbClr val="0000FF"/>
              </a:buClr>
              <a:buFont typeface="+mj-lt"/>
              <a:buAutoNum type="arabicPeriod"/>
            </a:pPr>
            <a:r>
              <a:rPr lang="en-US" dirty="0"/>
              <a:t>1 non-player holding  the ball</a:t>
            </a:r>
          </a:p>
          <a:p>
            <a:pPr marL="514350" indent="-514350">
              <a:lnSpc>
                <a:spcPct val="100000"/>
              </a:lnSpc>
              <a:buClr>
                <a:srgbClr val="0000FF"/>
              </a:buClr>
              <a:buFont typeface="+mj-lt"/>
              <a:buAutoNum type="arabicPeriod"/>
            </a:pPr>
            <a:endParaRPr lang="en-US" dirty="0"/>
          </a:p>
        </p:txBody>
      </p:sp>
      <p:sp>
        <p:nvSpPr>
          <p:cNvPr id="56" name="Rectangle 55">
            <a:extLst>
              <a:ext uri="{FF2B5EF4-FFF2-40B4-BE49-F238E27FC236}">
                <a16:creationId xmlns:a16="http://schemas.microsoft.com/office/drawing/2014/main" xmlns="" id="{E2952B81-5D13-4C9C-A395-99E15CB88D94}"/>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xmlns="" id="{449829F8-CF9B-43B8-8E17-B2D65647693F}"/>
              </a:ext>
            </a:extLst>
          </p:cNvPr>
          <p:cNvSpPr/>
          <p:nvPr/>
        </p:nvSpPr>
        <p:spPr>
          <a:xfrm>
            <a:off x="5454105" y="3004957"/>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xmlns="" id="{918405A2-B4FB-40CB-9BE8-ED6E4363813E}"/>
              </a:ext>
            </a:extLst>
          </p:cNvPr>
          <p:cNvSpPr/>
          <p:nvPr/>
        </p:nvSpPr>
        <p:spPr>
          <a:xfrm>
            <a:off x="7049921" y="4759365"/>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xmlns="" id="{B2404656-7729-4F3E-8A1E-4530038F1342}"/>
              </a:ext>
            </a:extLst>
          </p:cNvPr>
          <p:cNvSpPr/>
          <p:nvPr/>
        </p:nvSpPr>
        <p:spPr>
          <a:xfrm>
            <a:off x="5684130" y="466854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xmlns="" id="{48AC14AA-146C-4BC0-B8CE-040047EE7BD5}"/>
              </a:ext>
            </a:extLst>
          </p:cNvPr>
          <p:cNvSpPr/>
          <p:nvPr/>
        </p:nvSpPr>
        <p:spPr>
          <a:xfrm>
            <a:off x="7051015" y="2962524"/>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63" descr="ball2">
            <a:extLst>
              <a:ext uri="{FF2B5EF4-FFF2-40B4-BE49-F238E27FC236}">
                <a16:creationId xmlns:a16="http://schemas.microsoft.com/office/drawing/2014/main" xmlns="" id="{D27D960C-5360-4F8E-8085-4B6EDA7D60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V="1">
            <a:off x="6181539" y="3913788"/>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64">
            <a:extLst>
              <a:ext uri="{FF2B5EF4-FFF2-40B4-BE49-F238E27FC236}">
                <a16:creationId xmlns:a16="http://schemas.microsoft.com/office/drawing/2014/main" xmlns="" id="{F39F86CD-3BD0-4CE4-BA39-E2942447775E}"/>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170043" y="6120829"/>
            <a:ext cx="228571" cy="457143"/>
          </a:xfrm>
          <a:prstGeom prst="rect">
            <a:avLst/>
          </a:prstGeom>
        </p:spPr>
      </p:pic>
      <p:pic>
        <p:nvPicPr>
          <p:cNvPr id="66" name="Picture 65">
            <a:extLst>
              <a:ext uri="{FF2B5EF4-FFF2-40B4-BE49-F238E27FC236}">
                <a16:creationId xmlns:a16="http://schemas.microsoft.com/office/drawing/2014/main" xmlns="" id="{DA0536B1-E5F6-43AB-A9CC-9BD09E9DB5A9}"/>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777342"/>
            <a:ext cx="228571" cy="457143"/>
          </a:xfrm>
          <a:prstGeom prst="rect">
            <a:avLst/>
          </a:prstGeom>
        </p:spPr>
      </p:pic>
      <p:pic>
        <p:nvPicPr>
          <p:cNvPr id="67" name="Picture 66">
            <a:extLst>
              <a:ext uri="{FF2B5EF4-FFF2-40B4-BE49-F238E27FC236}">
                <a16:creationId xmlns:a16="http://schemas.microsoft.com/office/drawing/2014/main" xmlns="" id="{3CAE53CF-6C14-4ABD-8DB2-CE7B78DEFDA1}"/>
              </a:ext>
            </a:extLst>
          </p:cNvPr>
          <p:cNvPicPr>
            <a:picLocks noChangeAspect="1"/>
          </p:cNvPicPr>
          <p:nvPr/>
        </p:nvPicPr>
        <p:blipFill>
          <a:blip r:embed="rId10">
            <a:extLst>
              <a:ext uri="{BEBA8EAE-BF5A-486C-A8C5-ECC9F3942E4B}">
                <a14:imgProps xmlns:a14="http://schemas.microsoft.com/office/drawing/2010/main">
                  <a14:imgLayer r:embed="rId11">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3754456"/>
            <a:ext cx="228571" cy="457143"/>
          </a:xfrm>
          <a:prstGeom prst="rect">
            <a:avLst/>
          </a:prstGeom>
        </p:spPr>
      </p:pic>
      <p:pic>
        <p:nvPicPr>
          <p:cNvPr id="68" name="Picture 67">
            <a:extLst>
              <a:ext uri="{FF2B5EF4-FFF2-40B4-BE49-F238E27FC236}">
                <a16:creationId xmlns:a16="http://schemas.microsoft.com/office/drawing/2014/main" xmlns="" id="{AAF78BBC-6B20-4AFE-9EF4-1EE937647B9B}"/>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129327" y="1618110"/>
            <a:ext cx="228571" cy="457143"/>
          </a:xfrm>
          <a:prstGeom prst="rect">
            <a:avLst/>
          </a:prstGeom>
        </p:spPr>
      </p:pic>
      <p:sp>
        <p:nvSpPr>
          <p:cNvPr id="69" name="Shape 59">
            <a:extLst>
              <a:ext uri="{FF2B5EF4-FFF2-40B4-BE49-F238E27FC236}">
                <a16:creationId xmlns:a16="http://schemas.microsoft.com/office/drawing/2014/main" xmlns="" id="{15B23E29-6F1F-4D4A-AD45-42EEBC3B4360}"/>
              </a:ext>
            </a:extLst>
          </p:cNvPr>
          <p:cNvSpPr txBox="1">
            <a:spLocks/>
          </p:cNvSpPr>
          <p:nvPr/>
        </p:nvSpPr>
        <p:spPr>
          <a:xfrm>
            <a:off x="1309641" y="129148"/>
            <a:ext cx="6351156" cy="1143200"/>
          </a:xfrm>
          <a:prstGeom prst="rect">
            <a:avLst/>
          </a:prstGeom>
        </p:spPr>
        <p:txBody>
          <a:bodyPr vert="horz" lIns="91425" tIns="91425" rIns="91425" bIns="91425" rtlCol="0" anchor="b" anchorCtr="0">
            <a:noAutofit/>
          </a:bodyPr>
          <a:lstStyle>
            <a:lvl1pPr lvl="0" algn="l" defTabSz="914400" rtl="0" eaLnBrk="1" latinLnBrk="0" hangingPunct="1">
              <a:lnSpc>
                <a:spcPct val="90000"/>
              </a:lnSpc>
              <a:spcBef>
                <a:spcPts val="0"/>
              </a:spcBef>
              <a:buNone/>
              <a:defRPr sz="4400" kern="1200">
                <a:solidFill>
                  <a:schemeClr val="tx1"/>
                </a:solidFill>
                <a:latin typeface="USSF 90 Min Display Black"/>
                <a:ea typeface="+mj-ea"/>
                <a:cs typeface="USSF 90 Min Display Black"/>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z="3000" dirty="0">
                <a:solidFill>
                  <a:srgbClr val="FF9900"/>
                </a:solidFill>
              </a:rPr>
              <a:t>Field Session: Assistant </a:t>
            </a:r>
            <a:r>
              <a:rPr lang="en-US" sz="3000" dirty="0" smtClean="0">
                <a:solidFill>
                  <a:srgbClr val="FF9900"/>
                </a:solidFill>
              </a:rPr>
              <a:t>Referee </a:t>
            </a:r>
            <a:r>
              <a:rPr lang="en-US" sz="3000" dirty="0">
                <a:solidFill>
                  <a:srgbClr val="FF9900"/>
                </a:solidFill>
              </a:rPr>
              <a:t>(Setup)</a:t>
            </a:r>
            <a:endParaRPr lang="en" sz="3000" dirty="0">
              <a:solidFill>
                <a:srgbClr val="FF9900"/>
              </a:solidFill>
            </a:endParaRPr>
          </a:p>
        </p:txBody>
      </p:sp>
    </p:spTree>
    <p:extLst>
      <p:ext uri="{BB962C8B-B14F-4D97-AF65-F5344CB8AC3E}">
        <p14:creationId xmlns:p14="http://schemas.microsoft.com/office/powerpoint/2010/main" val="154583704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Word"/>
      </p:transition>
    </mc:Choice>
    <mc:Fallback>
      <p:transition xmlns:p14="http://schemas.microsoft.com/office/powerpoint/2010/main" spd="slow" advClick="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4" presetClass="entr" presetSubtype="32" fill="hold" grpId="0" nodeType="with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box(out)">
                                      <p:cBhvr>
                                        <p:cTn id="11" dur="500"/>
                                        <p:tgtEl>
                                          <p:spTgt spid="5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49" presetClass="entr" presetSubtype="0" decel="100000" fill="hold" nodeType="with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p:cTn id="20" dur="500" fill="hold"/>
                                        <p:tgtEl>
                                          <p:spTgt spid="68"/>
                                        </p:tgtEl>
                                        <p:attrNameLst>
                                          <p:attrName>ppt_w</p:attrName>
                                        </p:attrNameLst>
                                      </p:cBhvr>
                                      <p:tavLst>
                                        <p:tav tm="0">
                                          <p:val>
                                            <p:fltVal val="0"/>
                                          </p:val>
                                        </p:tav>
                                        <p:tav tm="100000">
                                          <p:val>
                                            <p:strVal val="#ppt_w"/>
                                          </p:val>
                                        </p:tav>
                                      </p:tavLst>
                                    </p:anim>
                                    <p:anim calcmode="lin" valueType="num">
                                      <p:cBhvr>
                                        <p:cTn id="21" dur="500" fill="hold"/>
                                        <p:tgtEl>
                                          <p:spTgt spid="68"/>
                                        </p:tgtEl>
                                        <p:attrNameLst>
                                          <p:attrName>ppt_h</p:attrName>
                                        </p:attrNameLst>
                                      </p:cBhvr>
                                      <p:tavLst>
                                        <p:tav tm="0">
                                          <p:val>
                                            <p:fltVal val="0"/>
                                          </p:val>
                                        </p:tav>
                                        <p:tav tm="100000">
                                          <p:val>
                                            <p:strVal val="#ppt_h"/>
                                          </p:val>
                                        </p:tav>
                                      </p:tavLst>
                                    </p:anim>
                                    <p:anim calcmode="lin" valueType="num">
                                      <p:cBhvr>
                                        <p:cTn id="22" dur="500" fill="hold"/>
                                        <p:tgtEl>
                                          <p:spTgt spid="68"/>
                                        </p:tgtEl>
                                        <p:attrNameLst>
                                          <p:attrName>style.rotation</p:attrName>
                                        </p:attrNameLst>
                                      </p:cBhvr>
                                      <p:tavLst>
                                        <p:tav tm="0">
                                          <p:val>
                                            <p:fltVal val="360"/>
                                          </p:val>
                                        </p:tav>
                                        <p:tav tm="100000">
                                          <p:val>
                                            <p:fltVal val="0"/>
                                          </p:val>
                                        </p:tav>
                                      </p:tavLst>
                                    </p:anim>
                                    <p:animEffect transition="in" filter="fade">
                                      <p:cBhvr>
                                        <p:cTn id="23" dur="500"/>
                                        <p:tgtEl>
                                          <p:spTgt spid="68"/>
                                        </p:tgtEl>
                                      </p:cBhvr>
                                    </p:animEffect>
                                  </p:childTnLst>
                                </p:cTn>
                              </p:par>
                              <p:par>
                                <p:cTn id="24" presetID="49" presetClass="entr" presetSubtype="0" decel="100000" fill="hold" nodeType="withEffect">
                                  <p:stCondLst>
                                    <p:cond delay="0"/>
                                  </p:stCondLst>
                                  <p:childTnLst>
                                    <p:set>
                                      <p:cBhvr>
                                        <p:cTn id="25" dur="1" fill="hold">
                                          <p:stCondLst>
                                            <p:cond delay="0"/>
                                          </p:stCondLst>
                                        </p:cTn>
                                        <p:tgtEl>
                                          <p:spTgt spid="66"/>
                                        </p:tgtEl>
                                        <p:attrNameLst>
                                          <p:attrName>style.visibility</p:attrName>
                                        </p:attrNameLst>
                                      </p:cBhvr>
                                      <p:to>
                                        <p:strVal val="visible"/>
                                      </p:to>
                                    </p:set>
                                    <p:anim calcmode="lin" valueType="num">
                                      <p:cBhvr>
                                        <p:cTn id="26" dur="500" fill="hold"/>
                                        <p:tgtEl>
                                          <p:spTgt spid="66"/>
                                        </p:tgtEl>
                                        <p:attrNameLst>
                                          <p:attrName>ppt_w</p:attrName>
                                        </p:attrNameLst>
                                      </p:cBhvr>
                                      <p:tavLst>
                                        <p:tav tm="0">
                                          <p:val>
                                            <p:fltVal val="0"/>
                                          </p:val>
                                        </p:tav>
                                        <p:tav tm="100000">
                                          <p:val>
                                            <p:strVal val="#ppt_w"/>
                                          </p:val>
                                        </p:tav>
                                      </p:tavLst>
                                    </p:anim>
                                    <p:anim calcmode="lin" valueType="num">
                                      <p:cBhvr>
                                        <p:cTn id="27" dur="500" fill="hold"/>
                                        <p:tgtEl>
                                          <p:spTgt spid="66"/>
                                        </p:tgtEl>
                                        <p:attrNameLst>
                                          <p:attrName>ppt_h</p:attrName>
                                        </p:attrNameLst>
                                      </p:cBhvr>
                                      <p:tavLst>
                                        <p:tav tm="0">
                                          <p:val>
                                            <p:fltVal val="0"/>
                                          </p:val>
                                        </p:tav>
                                        <p:tav tm="100000">
                                          <p:val>
                                            <p:strVal val="#ppt_h"/>
                                          </p:val>
                                        </p:tav>
                                      </p:tavLst>
                                    </p:anim>
                                    <p:anim calcmode="lin" valueType="num">
                                      <p:cBhvr>
                                        <p:cTn id="28" dur="500" fill="hold"/>
                                        <p:tgtEl>
                                          <p:spTgt spid="66"/>
                                        </p:tgtEl>
                                        <p:attrNameLst>
                                          <p:attrName>style.rotation</p:attrName>
                                        </p:attrNameLst>
                                      </p:cBhvr>
                                      <p:tavLst>
                                        <p:tav tm="0">
                                          <p:val>
                                            <p:fltVal val="360"/>
                                          </p:val>
                                        </p:tav>
                                        <p:tav tm="100000">
                                          <p:val>
                                            <p:fltVal val="0"/>
                                          </p:val>
                                        </p:tav>
                                      </p:tavLst>
                                    </p:anim>
                                    <p:animEffect transition="in" filter="fade">
                                      <p:cBhvr>
                                        <p:cTn id="29" dur="500"/>
                                        <p:tgtEl>
                                          <p:spTgt spid="66"/>
                                        </p:tgtEl>
                                      </p:cBhvr>
                                    </p:animEffect>
                                  </p:childTnLst>
                                </p:cTn>
                              </p:par>
                              <p:par>
                                <p:cTn id="30" presetID="49" presetClass="entr" presetSubtype="0" decel="100000" fill="hold" nodeType="withEffect">
                                  <p:stCondLst>
                                    <p:cond delay="0"/>
                                  </p:stCondLst>
                                  <p:childTnLst>
                                    <p:set>
                                      <p:cBhvr>
                                        <p:cTn id="31" dur="1" fill="hold">
                                          <p:stCondLst>
                                            <p:cond delay="0"/>
                                          </p:stCondLst>
                                        </p:cTn>
                                        <p:tgtEl>
                                          <p:spTgt spid="65"/>
                                        </p:tgtEl>
                                        <p:attrNameLst>
                                          <p:attrName>style.visibility</p:attrName>
                                        </p:attrNameLst>
                                      </p:cBhvr>
                                      <p:to>
                                        <p:strVal val="visible"/>
                                      </p:to>
                                    </p:set>
                                    <p:anim calcmode="lin" valueType="num">
                                      <p:cBhvr>
                                        <p:cTn id="32" dur="500" fill="hold"/>
                                        <p:tgtEl>
                                          <p:spTgt spid="65"/>
                                        </p:tgtEl>
                                        <p:attrNameLst>
                                          <p:attrName>ppt_w</p:attrName>
                                        </p:attrNameLst>
                                      </p:cBhvr>
                                      <p:tavLst>
                                        <p:tav tm="0">
                                          <p:val>
                                            <p:fltVal val="0"/>
                                          </p:val>
                                        </p:tav>
                                        <p:tav tm="100000">
                                          <p:val>
                                            <p:strVal val="#ppt_w"/>
                                          </p:val>
                                        </p:tav>
                                      </p:tavLst>
                                    </p:anim>
                                    <p:anim calcmode="lin" valueType="num">
                                      <p:cBhvr>
                                        <p:cTn id="33" dur="500" fill="hold"/>
                                        <p:tgtEl>
                                          <p:spTgt spid="65"/>
                                        </p:tgtEl>
                                        <p:attrNameLst>
                                          <p:attrName>ppt_h</p:attrName>
                                        </p:attrNameLst>
                                      </p:cBhvr>
                                      <p:tavLst>
                                        <p:tav tm="0">
                                          <p:val>
                                            <p:fltVal val="0"/>
                                          </p:val>
                                        </p:tav>
                                        <p:tav tm="100000">
                                          <p:val>
                                            <p:strVal val="#ppt_h"/>
                                          </p:val>
                                        </p:tav>
                                      </p:tavLst>
                                    </p:anim>
                                    <p:anim calcmode="lin" valueType="num">
                                      <p:cBhvr>
                                        <p:cTn id="34" dur="500" fill="hold"/>
                                        <p:tgtEl>
                                          <p:spTgt spid="65"/>
                                        </p:tgtEl>
                                        <p:attrNameLst>
                                          <p:attrName>style.rotation</p:attrName>
                                        </p:attrNameLst>
                                      </p:cBhvr>
                                      <p:tavLst>
                                        <p:tav tm="0">
                                          <p:val>
                                            <p:fltVal val="360"/>
                                          </p:val>
                                        </p:tav>
                                        <p:tav tm="100000">
                                          <p:val>
                                            <p:fltVal val="0"/>
                                          </p:val>
                                        </p:tav>
                                      </p:tavLst>
                                    </p:anim>
                                    <p:animEffect transition="in" filter="fade">
                                      <p:cBhvr>
                                        <p:cTn id="35" dur="500"/>
                                        <p:tgtEl>
                                          <p:spTgt spid="65"/>
                                        </p:tgtEl>
                                      </p:cBhvr>
                                    </p:animEffect>
                                  </p:childTnLst>
                                </p:cTn>
                              </p:par>
                              <p:par>
                                <p:cTn id="36" presetID="49" presetClass="entr" presetSubtype="0" decel="100000" fill="hold" nodeType="withEffect">
                                  <p:stCondLst>
                                    <p:cond delay="0"/>
                                  </p:stCondLst>
                                  <p:childTnLst>
                                    <p:set>
                                      <p:cBhvr>
                                        <p:cTn id="37" dur="1" fill="hold">
                                          <p:stCondLst>
                                            <p:cond delay="0"/>
                                          </p:stCondLst>
                                        </p:cTn>
                                        <p:tgtEl>
                                          <p:spTgt spid="67"/>
                                        </p:tgtEl>
                                        <p:attrNameLst>
                                          <p:attrName>style.visibility</p:attrName>
                                        </p:attrNameLst>
                                      </p:cBhvr>
                                      <p:to>
                                        <p:strVal val="visible"/>
                                      </p:to>
                                    </p:set>
                                    <p:anim calcmode="lin" valueType="num">
                                      <p:cBhvr>
                                        <p:cTn id="38" dur="500" fill="hold"/>
                                        <p:tgtEl>
                                          <p:spTgt spid="67"/>
                                        </p:tgtEl>
                                        <p:attrNameLst>
                                          <p:attrName>ppt_w</p:attrName>
                                        </p:attrNameLst>
                                      </p:cBhvr>
                                      <p:tavLst>
                                        <p:tav tm="0">
                                          <p:val>
                                            <p:fltVal val="0"/>
                                          </p:val>
                                        </p:tav>
                                        <p:tav tm="100000">
                                          <p:val>
                                            <p:strVal val="#ppt_w"/>
                                          </p:val>
                                        </p:tav>
                                      </p:tavLst>
                                    </p:anim>
                                    <p:anim calcmode="lin" valueType="num">
                                      <p:cBhvr>
                                        <p:cTn id="39" dur="500" fill="hold"/>
                                        <p:tgtEl>
                                          <p:spTgt spid="67"/>
                                        </p:tgtEl>
                                        <p:attrNameLst>
                                          <p:attrName>ppt_h</p:attrName>
                                        </p:attrNameLst>
                                      </p:cBhvr>
                                      <p:tavLst>
                                        <p:tav tm="0">
                                          <p:val>
                                            <p:fltVal val="0"/>
                                          </p:val>
                                        </p:tav>
                                        <p:tav tm="100000">
                                          <p:val>
                                            <p:strVal val="#ppt_h"/>
                                          </p:val>
                                        </p:tav>
                                      </p:tavLst>
                                    </p:anim>
                                    <p:anim calcmode="lin" valueType="num">
                                      <p:cBhvr>
                                        <p:cTn id="40" dur="500" fill="hold"/>
                                        <p:tgtEl>
                                          <p:spTgt spid="67"/>
                                        </p:tgtEl>
                                        <p:attrNameLst>
                                          <p:attrName>style.rotation</p:attrName>
                                        </p:attrNameLst>
                                      </p:cBhvr>
                                      <p:tavLst>
                                        <p:tav tm="0">
                                          <p:val>
                                            <p:fltVal val="360"/>
                                          </p:val>
                                        </p:tav>
                                        <p:tav tm="100000">
                                          <p:val>
                                            <p:fltVal val="0"/>
                                          </p:val>
                                        </p:tav>
                                      </p:tavLst>
                                    </p:anim>
                                    <p:animEffect transition="in" filter="fade">
                                      <p:cBhvr>
                                        <p:cTn id="41" dur="500"/>
                                        <p:tgtEl>
                                          <p:spTgt spid="67"/>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 calcmode="lin" valueType="num">
                                      <p:cBhvr additive="base">
                                        <p:cTn id="4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48" presetID="31" presetClass="entr" presetSubtype="0" fill="hold" grpId="0" nodeType="withEffect">
                                  <p:stCondLst>
                                    <p:cond delay="0"/>
                                  </p:stCondLst>
                                  <p:childTnLst>
                                    <p:set>
                                      <p:cBhvr>
                                        <p:cTn id="49" dur="1" fill="hold">
                                          <p:stCondLst>
                                            <p:cond delay="0"/>
                                          </p:stCondLst>
                                        </p:cTn>
                                        <p:tgtEl>
                                          <p:spTgt spid="60"/>
                                        </p:tgtEl>
                                        <p:attrNameLst>
                                          <p:attrName>style.visibility</p:attrName>
                                        </p:attrNameLst>
                                      </p:cBhvr>
                                      <p:to>
                                        <p:strVal val="visible"/>
                                      </p:to>
                                    </p:set>
                                    <p:anim calcmode="lin" valueType="num">
                                      <p:cBhvr>
                                        <p:cTn id="50" dur="1000" fill="hold"/>
                                        <p:tgtEl>
                                          <p:spTgt spid="60"/>
                                        </p:tgtEl>
                                        <p:attrNameLst>
                                          <p:attrName>ppt_w</p:attrName>
                                        </p:attrNameLst>
                                      </p:cBhvr>
                                      <p:tavLst>
                                        <p:tav tm="0">
                                          <p:val>
                                            <p:fltVal val="0"/>
                                          </p:val>
                                        </p:tav>
                                        <p:tav tm="100000">
                                          <p:val>
                                            <p:strVal val="#ppt_w"/>
                                          </p:val>
                                        </p:tav>
                                      </p:tavLst>
                                    </p:anim>
                                    <p:anim calcmode="lin" valueType="num">
                                      <p:cBhvr>
                                        <p:cTn id="51" dur="1000" fill="hold"/>
                                        <p:tgtEl>
                                          <p:spTgt spid="60"/>
                                        </p:tgtEl>
                                        <p:attrNameLst>
                                          <p:attrName>ppt_h</p:attrName>
                                        </p:attrNameLst>
                                      </p:cBhvr>
                                      <p:tavLst>
                                        <p:tav tm="0">
                                          <p:val>
                                            <p:fltVal val="0"/>
                                          </p:val>
                                        </p:tav>
                                        <p:tav tm="100000">
                                          <p:val>
                                            <p:strVal val="#ppt_h"/>
                                          </p:val>
                                        </p:tav>
                                      </p:tavLst>
                                    </p:anim>
                                    <p:anim calcmode="lin" valueType="num">
                                      <p:cBhvr>
                                        <p:cTn id="52" dur="1000" fill="hold"/>
                                        <p:tgtEl>
                                          <p:spTgt spid="60"/>
                                        </p:tgtEl>
                                        <p:attrNameLst>
                                          <p:attrName>style.rotation</p:attrName>
                                        </p:attrNameLst>
                                      </p:cBhvr>
                                      <p:tavLst>
                                        <p:tav tm="0">
                                          <p:val>
                                            <p:fltVal val="90"/>
                                          </p:val>
                                        </p:tav>
                                        <p:tav tm="100000">
                                          <p:val>
                                            <p:fltVal val="0"/>
                                          </p:val>
                                        </p:tav>
                                      </p:tavLst>
                                    </p:anim>
                                    <p:animEffect transition="in" filter="fade">
                                      <p:cBhvr>
                                        <p:cTn id="53" dur="1000"/>
                                        <p:tgtEl>
                                          <p:spTgt spid="60"/>
                                        </p:tgtEl>
                                      </p:cBhvr>
                                    </p:animEffect>
                                  </p:childTnLst>
                                </p:cTn>
                              </p:par>
                              <p:par>
                                <p:cTn id="54" presetID="31" presetClass="entr" presetSubtype="0" fill="hold" grpId="0" nodeType="with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p:cTn id="56" dur="1000" fill="hold"/>
                                        <p:tgtEl>
                                          <p:spTgt spid="57"/>
                                        </p:tgtEl>
                                        <p:attrNameLst>
                                          <p:attrName>ppt_w</p:attrName>
                                        </p:attrNameLst>
                                      </p:cBhvr>
                                      <p:tavLst>
                                        <p:tav tm="0">
                                          <p:val>
                                            <p:fltVal val="0"/>
                                          </p:val>
                                        </p:tav>
                                        <p:tav tm="100000">
                                          <p:val>
                                            <p:strVal val="#ppt_w"/>
                                          </p:val>
                                        </p:tav>
                                      </p:tavLst>
                                    </p:anim>
                                    <p:anim calcmode="lin" valueType="num">
                                      <p:cBhvr>
                                        <p:cTn id="57" dur="1000" fill="hold"/>
                                        <p:tgtEl>
                                          <p:spTgt spid="57"/>
                                        </p:tgtEl>
                                        <p:attrNameLst>
                                          <p:attrName>ppt_h</p:attrName>
                                        </p:attrNameLst>
                                      </p:cBhvr>
                                      <p:tavLst>
                                        <p:tav tm="0">
                                          <p:val>
                                            <p:fltVal val="0"/>
                                          </p:val>
                                        </p:tav>
                                        <p:tav tm="100000">
                                          <p:val>
                                            <p:strVal val="#ppt_h"/>
                                          </p:val>
                                        </p:tav>
                                      </p:tavLst>
                                    </p:anim>
                                    <p:anim calcmode="lin" valueType="num">
                                      <p:cBhvr>
                                        <p:cTn id="58" dur="1000" fill="hold"/>
                                        <p:tgtEl>
                                          <p:spTgt spid="57"/>
                                        </p:tgtEl>
                                        <p:attrNameLst>
                                          <p:attrName>style.rotation</p:attrName>
                                        </p:attrNameLst>
                                      </p:cBhvr>
                                      <p:tavLst>
                                        <p:tav tm="0">
                                          <p:val>
                                            <p:fltVal val="90"/>
                                          </p:val>
                                        </p:tav>
                                        <p:tav tm="100000">
                                          <p:val>
                                            <p:fltVal val="0"/>
                                          </p:val>
                                        </p:tav>
                                      </p:tavLst>
                                    </p:anim>
                                    <p:animEffect transition="in" filter="fade">
                                      <p:cBhvr>
                                        <p:cTn id="59" dur="1000"/>
                                        <p:tgtEl>
                                          <p:spTgt spid="57"/>
                                        </p:tgtEl>
                                      </p:cBhvr>
                                    </p:animEffect>
                                  </p:childTnLst>
                                </p:cTn>
                              </p:par>
                              <p:par>
                                <p:cTn id="60" presetID="31" presetClass="entr" presetSubtype="0" fill="hold" grpId="0" nodeType="withEffect">
                                  <p:stCondLst>
                                    <p:cond delay="0"/>
                                  </p:stCondLst>
                                  <p:childTnLst>
                                    <p:set>
                                      <p:cBhvr>
                                        <p:cTn id="61" dur="1" fill="hold">
                                          <p:stCondLst>
                                            <p:cond delay="0"/>
                                          </p:stCondLst>
                                        </p:cTn>
                                        <p:tgtEl>
                                          <p:spTgt spid="63"/>
                                        </p:tgtEl>
                                        <p:attrNameLst>
                                          <p:attrName>style.visibility</p:attrName>
                                        </p:attrNameLst>
                                      </p:cBhvr>
                                      <p:to>
                                        <p:strVal val="visible"/>
                                      </p:to>
                                    </p:set>
                                    <p:anim calcmode="lin" valueType="num">
                                      <p:cBhvr>
                                        <p:cTn id="62" dur="1000" fill="hold"/>
                                        <p:tgtEl>
                                          <p:spTgt spid="63"/>
                                        </p:tgtEl>
                                        <p:attrNameLst>
                                          <p:attrName>ppt_w</p:attrName>
                                        </p:attrNameLst>
                                      </p:cBhvr>
                                      <p:tavLst>
                                        <p:tav tm="0">
                                          <p:val>
                                            <p:fltVal val="0"/>
                                          </p:val>
                                        </p:tav>
                                        <p:tav tm="100000">
                                          <p:val>
                                            <p:strVal val="#ppt_w"/>
                                          </p:val>
                                        </p:tav>
                                      </p:tavLst>
                                    </p:anim>
                                    <p:anim calcmode="lin" valueType="num">
                                      <p:cBhvr>
                                        <p:cTn id="63" dur="1000" fill="hold"/>
                                        <p:tgtEl>
                                          <p:spTgt spid="63"/>
                                        </p:tgtEl>
                                        <p:attrNameLst>
                                          <p:attrName>ppt_h</p:attrName>
                                        </p:attrNameLst>
                                      </p:cBhvr>
                                      <p:tavLst>
                                        <p:tav tm="0">
                                          <p:val>
                                            <p:fltVal val="0"/>
                                          </p:val>
                                        </p:tav>
                                        <p:tav tm="100000">
                                          <p:val>
                                            <p:strVal val="#ppt_h"/>
                                          </p:val>
                                        </p:tav>
                                      </p:tavLst>
                                    </p:anim>
                                    <p:anim calcmode="lin" valueType="num">
                                      <p:cBhvr>
                                        <p:cTn id="64" dur="1000" fill="hold"/>
                                        <p:tgtEl>
                                          <p:spTgt spid="63"/>
                                        </p:tgtEl>
                                        <p:attrNameLst>
                                          <p:attrName>style.rotation</p:attrName>
                                        </p:attrNameLst>
                                      </p:cBhvr>
                                      <p:tavLst>
                                        <p:tav tm="0">
                                          <p:val>
                                            <p:fltVal val="90"/>
                                          </p:val>
                                        </p:tav>
                                        <p:tav tm="100000">
                                          <p:val>
                                            <p:fltVal val="0"/>
                                          </p:val>
                                        </p:tav>
                                      </p:tavLst>
                                    </p:anim>
                                    <p:animEffect transition="in" filter="fade">
                                      <p:cBhvr>
                                        <p:cTn id="65" dur="1000"/>
                                        <p:tgtEl>
                                          <p:spTgt spid="63"/>
                                        </p:tgtEl>
                                      </p:cBhvr>
                                    </p:animEffect>
                                  </p:childTnLst>
                                </p:cTn>
                              </p:par>
                              <p:par>
                                <p:cTn id="66" presetID="31" presetClass="entr" presetSubtype="0" fill="hold" grpId="0" nodeType="withEffect">
                                  <p:stCondLst>
                                    <p:cond delay="0"/>
                                  </p:stCondLst>
                                  <p:childTnLst>
                                    <p:set>
                                      <p:cBhvr>
                                        <p:cTn id="67" dur="1" fill="hold">
                                          <p:stCondLst>
                                            <p:cond delay="0"/>
                                          </p:stCondLst>
                                        </p:cTn>
                                        <p:tgtEl>
                                          <p:spTgt spid="58"/>
                                        </p:tgtEl>
                                        <p:attrNameLst>
                                          <p:attrName>style.visibility</p:attrName>
                                        </p:attrNameLst>
                                      </p:cBhvr>
                                      <p:to>
                                        <p:strVal val="visible"/>
                                      </p:to>
                                    </p:set>
                                    <p:anim calcmode="lin" valueType="num">
                                      <p:cBhvr>
                                        <p:cTn id="68" dur="1000" fill="hold"/>
                                        <p:tgtEl>
                                          <p:spTgt spid="58"/>
                                        </p:tgtEl>
                                        <p:attrNameLst>
                                          <p:attrName>ppt_w</p:attrName>
                                        </p:attrNameLst>
                                      </p:cBhvr>
                                      <p:tavLst>
                                        <p:tav tm="0">
                                          <p:val>
                                            <p:fltVal val="0"/>
                                          </p:val>
                                        </p:tav>
                                        <p:tav tm="100000">
                                          <p:val>
                                            <p:strVal val="#ppt_w"/>
                                          </p:val>
                                        </p:tav>
                                      </p:tavLst>
                                    </p:anim>
                                    <p:anim calcmode="lin" valueType="num">
                                      <p:cBhvr>
                                        <p:cTn id="69" dur="1000" fill="hold"/>
                                        <p:tgtEl>
                                          <p:spTgt spid="58"/>
                                        </p:tgtEl>
                                        <p:attrNameLst>
                                          <p:attrName>ppt_h</p:attrName>
                                        </p:attrNameLst>
                                      </p:cBhvr>
                                      <p:tavLst>
                                        <p:tav tm="0">
                                          <p:val>
                                            <p:fltVal val="0"/>
                                          </p:val>
                                        </p:tav>
                                        <p:tav tm="100000">
                                          <p:val>
                                            <p:strVal val="#ppt_h"/>
                                          </p:val>
                                        </p:tav>
                                      </p:tavLst>
                                    </p:anim>
                                    <p:anim calcmode="lin" valueType="num">
                                      <p:cBhvr>
                                        <p:cTn id="70" dur="1000" fill="hold"/>
                                        <p:tgtEl>
                                          <p:spTgt spid="58"/>
                                        </p:tgtEl>
                                        <p:attrNameLst>
                                          <p:attrName>style.rotation</p:attrName>
                                        </p:attrNameLst>
                                      </p:cBhvr>
                                      <p:tavLst>
                                        <p:tav tm="0">
                                          <p:val>
                                            <p:fltVal val="90"/>
                                          </p:val>
                                        </p:tav>
                                        <p:tav tm="100000">
                                          <p:val>
                                            <p:fltVal val="0"/>
                                          </p:val>
                                        </p:tav>
                                      </p:tavLst>
                                    </p:anim>
                                    <p:animEffect transition="in" filter="fade">
                                      <p:cBhvr>
                                        <p:cTn id="71" dur="1000"/>
                                        <p:tgtEl>
                                          <p:spTgt spid="58"/>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nodeType="click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 calcmode="lin" valueType="num">
                                      <p:cBhvr additive="base">
                                        <p:cTn id="7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77" dur="500" fill="hold"/>
                                        <p:tgtEl>
                                          <p:spTgt spid="3">
                                            <p:txEl>
                                              <p:pRg st="3" end="3"/>
                                            </p:txEl>
                                          </p:spTgt>
                                        </p:tgtEl>
                                        <p:attrNameLst>
                                          <p:attrName>ppt_y</p:attrName>
                                        </p:attrNameLst>
                                      </p:cBhvr>
                                      <p:tavLst>
                                        <p:tav tm="0">
                                          <p:val>
                                            <p:strVal val="1+#ppt_h/2"/>
                                          </p:val>
                                        </p:tav>
                                        <p:tav tm="100000">
                                          <p:val>
                                            <p:strVal val="#ppt_y"/>
                                          </p:val>
                                        </p:tav>
                                      </p:tavLst>
                                    </p:anim>
                                  </p:childTnLst>
                                </p:cTn>
                              </p:par>
                              <p:par>
                                <p:cTn id="78" presetID="26" presetClass="entr" presetSubtype="0" fill="hold" nodeType="with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wipe(down)">
                                      <p:cBhvr>
                                        <p:cTn id="80" dur="580">
                                          <p:stCondLst>
                                            <p:cond delay="0"/>
                                          </p:stCondLst>
                                        </p:cTn>
                                        <p:tgtEl>
                                          <p:spTgt spid="64"/>
                                        </p:tgtEl>
                                      </p:cBhvr>
                                    </p:animEffect>
                                    <p:anim calcmode="lin" valueType="num">
                                      <p:cBhvr>
                                        <p:cTn id="81"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82"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83"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84"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85"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86" dur="26">
                                          <p:stCondLst>
                                            <p:cond delay="650"/>
                                          </p:stCondLst>
                                        </p:cTn>
                                        <p:tgtEl>
                                          <p:spTgt spid="64"/>
                                        </p:tgtEl>
                                      </p:cBhvr>
                                      <p:to x="100000" y="60000"/>
                                    </p:animScale>
                                    <p:animScale>
                                      <p:cBhvr>
                                        <p:cTn id="87" dur="166" decel="50000">
                                          <p:stCondLst>
                                            <p:cond delay="676"/>
                                          </p:stCondLst>
                                        </p:cTn>
                                        <p:tgtEl>
                                          <p:spTgt spid="64"/>
                                        </p:tgtEl>
                                      </p:cBhvr>
                                      <p:to x="100000" y="100000"/>
                                    </p:animScale>
                                    <p:animScale>
                                      <p:cBhvr>
                                        <p:cTn id="88" dur="26">
                                          <p:stCondLst>
                                            <p:cond delay="1312"/>
                                          </p:stCondLst>
                                        </p:cTn>
                                        <p:tgtEl>
                                          <p:spTgt spid="64"/>
                                        </p:tgtEl>
                                      </p:cBhvr>
                                      <p:to x="100000" y="80000"/>
                                    </p:animScale>
                                    <p:animScale>
                                      <p:cBhvr>
                                        <p:cTn id="89" dur="166" decel="50000">
                                          <p:stCondLst>
                                            <p:cond delay="1338"/>
                                          </p:stCondLst>
                                        </p:cTn>
                                        <p:tgtEl>
                                          <p:spTgt spid="64"/>
                                        </p:tgtEl>
                                      </p:cBhvr>
                                      <p:to x="100000" y="100000"/>
                                    </p:animScale>
                                    <p:animScale>
                                      <p:cBhvr>
                                        <p:cTn id="90" dur="26">
                                          <p:stCondLst>
                                            <p:cond delay="1642"/>
                                          </p:stCondLst>
                                        </p:cTn>
                                        <p:tgtEl>
                                          <p:spTgt spid="64"/>
                                        </p:tgtEl>
                                      </p:cBhvr>
                                      <p:to x="100000" y="90000"/>
                                    </p:animScale>
                                    <p:animScale>
                                      <p:cBhvr>
                                        <p:cTn id="91" dur="166" decel="50000">
                                          <p:stCondLst>
                                            <p:cond delay="1668"/>
                                          </p:stCondLst>
                                        </p:cTn>
                                        <p:tgtEl>
                                          <p:spTgt spid="64"/>
                                        </p:tgtEl>
                                      </p:cBhvr>
                                      <p:to x="100000" y="100000"/>
                                    </p:animScale>
                                    <p:animScale>
                                      <p:cBhvr>
                                        <p:cTn id="92" dur="26">
                                          <p:stCondLst>
                                            <p:cond delay="1808"/>
                                          </p:stCondLst>
                                        </p:cTn>
                                        <p:tgtEl>
                                          <p:spTgt spid="64"/>
                                        </p:tgtEl>
                                      </p:cBhvr>
                                      <p:to x="100000" y="95000"/>
                                    </p:animScale>
                                    <p:animScale>
                                      <p:cBhvr>
                                        <p:cTn id="93"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7" grpId="0" animBg="1"/>
      <p:bldP spid="58" grpId="0" animBg="1"/>
      <p:bldP spid="60" grpId="0" animBg="1"/>
      <p:bldP spid="6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xmlns="" id="{3DA5FA58-1DD8-4008-A2BE-B27FF89B0113}"/>
              </a:ext>
            </a:extLst>
          </p:cNvPr>
          <p:cNvSpPr/>
          <p:nvPr/>
        </p:nvSpPr>
        <p:spPr>
          <a:xfrm>
            <a:off x="5454105" y="3004957"/>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xmlns="" id="{E4C0E75A-FB35-4FFF-99AB-441883244E71}"/>
              </a:ext>
            </a:extLst>
          </p:cNvPr>
          <p:cNvSpPr/>
          <p:nvPr/>
        </p:nvSpPr>
        <p:spPr>
          <a:xfrm>
            <a:off x="7049921" y="4759365"/>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xmlns="" id="{0C7D3451-F2EE-457B-8AA6-0FA1ADA910B1}"/>
              </a:ext>
            </a:extLst>
          </p:cNvPr>
          <p:cNvSpPr/>
          <p:nvPr/>
        </p:nvSpPr>
        <p:spPr>
          <a:xfrm>
            <a:off x="5684130" y="466854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xmlns="" id="{6EB9829E-915C-4C8F-ABF0-4CDAAF4E0174}"/>
              </a:ext>
            </a:extLst>
          </p:cNvPr>
          <p:cNvSpPr/>
          <p:nvPr/>
        </p:nvSpPr>
        <p:spPr>
          <a:xfrm>
            <a:off x="7051015" y="2962524"/>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descr="ball2">
            <a:extLst>
              <a:ext uri="{FF2B5EF4-FFF2-40B4-BE49-F238E27FC236}">
                <a16:creationId xmlns:a16="http://schemas.microsoft.com/office/drawing/2014/main" xmlns="" id="{A3FE5902-E773-4FD2-8636-AC1C94C5FC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6181539" y="3913788"/>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Shape 59"/>
          <p:cNvSpPr txBox="1">
            <a:spLocks noGrp="1"/>
          </p:cNvSpPr>
          <p:nvPr>
            <p:ph type="title"/>
          </p:nvPr>
        </p:nvSpPr>
        <p:spPr>
          <a:xfrm>
            <a:off x="1309641" y="129148"/>
            <a:ext cx="6351156" cy="1143200"/>
          </a:xfrm>
          <a:prstGeom prst="rect">
            <a:avLst/>
          </a:prstGeom>
        </p:spPr>
        <p:txBody>
          <a:bodyPr lIns="91425" tIns="91425" rIns="91425" bIns="91425" anchor="b" anchorCtr="0">
            <a:noAutofit/>
          </a:bodyPr>
          <a:lstStyle/>
          <a:p>
            <a:pPr lvl="0"/>
            <a:r>
              <a:rPr lang="en-US" sz="3000" dirty="0">
                <a:solidFill>
                  <a:srgbClr val="FF9900"/>
                </a:solidFill>
              </a:rPr>
              <a:t>Field Session: Assistant </a:t>
            </a:r>
            <a:r>
              <a:rPr lang="en-US" sz="3000" dirty="0" smtClean="0">
                <a:solidFill>
                  <a:srgbClr val="FF9900"/>
                </a:solidFill>
              </a:rPr>
              <a:t>Referee </a:t>
            </a:r>
            <a:r>
              <a:rPr lang="en-US" sz="3000" dirty="0">
                <a:solidFill>
                  <a:srgbClr val="FF9900"/>
                </a:solidFill>
              </a:rPr>
              <a:t>(Positioning)</a:t>
            </a:r>
            <a:endParaRPr lang="en" sz="3000" dirty="0">
              <a:solidFill>
                <a:srgbClr val="FF9900"/>
              </a:solidFill>
            </a:endParaRPr>
          </a:p>
        </p:txBody>
      </p:sp>
      <p:pic>
        <p:nvPicPr>
          <p:cNvPr id="61" name="Shape 61"/>
          <p:cNvPicPr preferRelativeResize="0"/>
          <p:nvPr/>
        </p:nvPicPr>
        <p:blipFill>
          <a:blip r:embed="rId4">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742672" cy="5092056"/>
          </a:xfrm>
        </p:spPr>
        <p:txBody>
          <a:bodyPr>
            <a:noAutofit/>
          </a:bodyPr>
          <a:lstStyle/>
          <a:p>
            <a:pPr marL="514350" indent="-514350">
              <a:lnSpc>
                <a:spcPct val="120000"/>
              </a:lnSpc>
              <a:buClr>
                <a:srgbClr val="0000FF"/>
              </a:buClr>
              <a:buFont typeface="+mj-lt"/>
              <a:buAutoNum type="arabicPeriod"/>
            </a:pPr>
            <a:r>
              <a:rPr lang="en-US" sz="2200" dirty="0"/>
              <a:t>Explain to each Side their Touch Line and Goal Line</a:t>
            </a:r>
          </a:p>
          <a:p>
            <a:pPr marL="514350" indent="-514350">
              <a:lnSpc>
                <a:spcPct val="120000"/>
              </a:lnSpc>
              <a:buClr>
                <a:srgbClr val="0000FF"/>
              </a:buClr>
              <a:buFont typeface="+mj-lt"/>
              <a:buAutoNum type="arabicPeriod"/>
            </a:pPr>
            <a:r>
              <a:rPr lang="en-US" sz="2200" dirty="0"/>
              <a:t>First Two in Line work, others observe and coach</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170043"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777342"/>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10">
            <a:extLst>
              <a:ext uri="{BEBA8EAE-BF5A-486C-A8C5-ECC9F3942E4B}">
                <a14:imgProps xmlns:a14="http://schemas.microsoft.com/office/drawing/2010/main">
                  <a14:imgLayer r:embed="rId11">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3754456"/>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129327"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158241"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777342"/>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10">
            <a:extLst>
              <a:ext uri="{BEBA8EAE-BF5A-486C-A8C5-ECC9F3942E4B}">
                <a14:imgProps xmlns:a14="http://schemas.microsoft.com/office/drawing/2010/main">
                  <a14:imgLayer r:embed="rId11">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3754456"/>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117525" y="1389539"/>
            <a:ext cx="228571" cy="457143"/>
          </a:xfrm>
          <a:prstGeom prst="rect">
            <a:avLst/>
          </a:prstGeom>
        </p:spPr>
      </p:pic>
    </p:spTree>
    <p:extLst>
      <p:ext uri="{BB962C8B-B14F-4D97-AF65-F5344CB8AC3E}">
        <p14:creationId xmlns:p14="http://schemas.microsoft.com/office/powerpoint/2010/main" val="244343128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Char"/>
      </p:transition>
    </mc:Choice>
    <mc:Fallback>
      <p:transition xmlns:p14="http://schemas.microsoft.com/office/powerpoint/2010/main" spd="slow" advClick="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1"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up)">
                                      <p:cBhvr>
                                        <p:cTn id="11" dur="500"/>
                                        <p:tgtEl>
                                          <p:spTgt spid="2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left)">
                                      <p:cBhvr>
                                        <p:cTn id="14" dur="500"/>
                                        <p:tgtEl>
                                          <p:spTgt spid="2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down)">
                                      <p:cBhvr>
                                        <p:cTn id="17" dur="500"/>
                                        <p:tgtEl>
                                          <p:spTgt spid="21"/>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right)">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49" presetClass="entr" presetSubtype="0" decel="100000" fill="hold" nodeType="withEffect">
                                  <p:stCondLst>
                                    <p:cond delay="0"/>
                                  </p:stCondLst>
                                  <p:childTnLst>
                                    <p:set>
                                      <p:cBhvr>
                                        <p:cTn id="28" dur="1" fill="hold">
                                          <p:stCondLst>
                                            <p:cond delay="0"/>
                                          </p:stCondLst>
                                        </p:cTn>
                                        <p:tgtEl>
                                          <p:spTgt spid="47"/>
                                        </p:tgtEl>
                                        <p:attrNameLst>
                                          <p:attrName>style.visibility</p:attrName>
                                        </p:attrNameLst>
                                      </p:cBhvr>
                                      <p:to>
                                        <p:strVal val="visible"/>
                                      </p:to>
                                    </p:set>
                                    <p:anim calcmode="lin" valueType="num">
                                      <p:cBhvr>
                                        <p:cTn id="29" dur="500" fill="hold"/>
                                        <p:tgtEl>
                                          <p:spTgt spid="47"/>
                                        </p:tgtEl>
                                        <p:attrNameLst>
                                          <p:attrName>ppt_w</p:attrName>
                                        </p:attrNameLst>
                                      </p:cBhvr>
                                      <p:tavLst>
                                        <p:tav tm="0">
                                          <p:val>
                                            <p:fltVal val="0"/>
                                          </p:val>
                                        </p:tav>
                                        <p:tav tm="100000">
                                          <p:val>
                                            <p:strVal val="#ppt_w"/>
                                          </p:val>
                                        </p:tav>
                                      </p:tavLst>
                                    </p:anim>
                                    <p:anim calcmode="lin" valueType="num">
                                      <p:cBhvr>
                                        <p:cTn id="30" dur="500" fill="hold"/>
                                        <p:tgtEl>
                                          <p:spTgt spid="47"/>
                                        </p:tgtEl>
                                        <p:attrNameLst>
                                          <p:attrName>ppt_h</p:attrName>
                                        </p:attrNameLst>
                                      </p:cBhvr>
                                      <p:tavLst>
                                        <p:tav tm="0">
                                          <p:val>
                                            <p:fltVal val="0"/>
                                          </p:val>
                                        </p:tav>
                                        <p:tav tm="100000">
                                          <p:val>
                                            <p:strVal val="#ppt_h"/>
                                          </p:val>
                                        </p:tav>
                                      </p:tavLst>
                                    </p:anim>
                                    <p:anim calcmode="lin" valueType="num">
                                      <p:cBhvr>
                                        <p:cTn id="31" dur="500" fill="hold"/>
                                        <p:tgtEl>
                                          <p:spTgt spid="47"/>
                                        </p:tgtEl>
                                        <p:attrNameLst>
                                          <p:attrName>style.rotation</p:attrName>
                                        </p:attrNameLst>
                                      </p:cBhvr>
                                      <p:tavLst>
                                        <p:tav tm="0">
                                          <p:val>
                                            <p:fltVal val="360"/>
                                          </p:val>
                                        </p:tav>
                                        <p:tav tm="100000">
                                          <p:val>
                                            <p:fltVal val="0"/>
                                          </p:val>
                                        </p:tav>
                                      </p:tavLst>
                                    </p:anim>
                                    <p:animEffect transition="in" filter="fade">
                                      <p:cBhvr>
                                        <p:cTn id="32" dur="500"/>
                                        <p:tgtEl>
                                          <p:spTgt spid="47"/>
                                        </p:tgtEl>
                                      </p:cBhvr>
                                    </p:animEffect>
                                  </p:childTnLst>
                                </p:cTn>
                              </p:par>
                              <p:par>
                                <p:cTn id="33" presetID="49" presetClass="entr" presetSubtype="0" decel="100000" fill="hold" nodeType="withEffect">
                                  <p:stCondLst>
                                    <p:cond delay="0"/>
                                  </p:stCondLst>
                                  <p:childTnLst>
                                    <p:set>
                                      <p:cBhvr>
                                        <p:cTn id="34" dur="1" fill="hold">
                                          <p:stCondLst>
                                            <p:cond delay="0"/>
                                          </p:stCondLst>
                                        </p:cTn>
                                        <p:tgtEl>
                                          <p:spTgt spid="45"/>
                                        </p:tgtEl>
                                        <p:attrNameLst>
                                          <p:attrName>style.visibility</p:attrName>
                                        </p:attrNameLst>
                                      </p:cBhvr>
                                      <p:to>
                                        <p:strVal val="visible"/>
                                      </p:to>
                                    </p:set>
                                    <p:anim calcmode="lin" valueType="num">
                                      <p:cBhvr>
                                        <p:cTn id="35" dur="500" fill="hold"/>
                                        <p:tgtEl>
                                          <p:spTgt spid="45"/>
                                        </p:tgtEl>
                                        <p:attrNameLst>
                                          <p:attrName>ppt_w</p:attrName>
                                        </p:attrNameLst>
                                      </p:cBhvr>
                                      <p:tavLst>
                                        <p:tav tm="0">
                                          <p:val>
                                            <p:fltVal val="0"/>
                                          </p:val>
                                        </p:tav>
                                        <p:tav tm="100000">
                                          <p:val>
                                            <p:strVal val="#ppt_w"/>
                                          </p:val>
                                        </p:tav>
                                      </p:tavLst>
                                    </p:anim>
                                    <p:anim calcmode="lin" valueType="num">
                                      <p:cBhvr>
                                        <p:cTn id="36" dur="500" fill="hold"/>
                                        <p:tgtEl>
                                          <p:spTgt spid="45"/>
                                        </p:tgtEl>
                                        <p:attrNameLst>
                                          <p:attrName>ppt_h</p:attrName>
                                        </p:attrNameLst>
                                      </p:cBhvr>
                                      <p:tavLst>
                                        <p:tav tm="0">
                                          <p:val>
                                            <p:fltVal val="0"/>
                                          </p:val>
                                        </p:tav>
                                        <p:tav tm="100000">
                                          <p:val>
                                            <p:strVal val="#ppt_h"/>
                                          </p:val>
                                        </p:tav>
                                      </p:tavLst>
                                    </p:anim>
                                    <p:anim calcmode="lin" valueType="num">
                                      <p:cBhvr>
                                        <p:cTn id="37" dur="500" fill="hold"/>
                                        <p:tgtEl>
                                          <p:spTgt spid="45"/>
                                        </p:tgtEl>
                                        <p:attrNameLst>
                                          <p:attrName>style.rotation</p:attrName>
                                        </p:attrNameLst>
                                      </p:cBhvr>
                                      <p:tavLst>
                                        <p:tav tm="0">
                                          <p:val>
                                            <p:fltVal val="360"/>
                                          </p:val>
                                        </p:tav>
                                        <p:tav tm="100000">
                                          <p:val>
                                            <p:fltVal val="0"/>
                                          </p:val>
                                        </p:tav>
                                      </p:tavLst>
                                    </p:anim>
                                    <p:animEffect transition="in" filter="fade">
                                      <p:cBhvr>
                                        <p:cTn id="38" dur="500"/>
                                        <p:tgtEl>
                                          <p:spTgt spid="45"/>
                                        </p:tgtEl>
                                      </p:cBhvr>
                                    </p:animEffect>
                                  </p:childTnLst>
                                </p:cTn>
                              </p:par>
                              <p:par>
                                <p:cTn id="39" presetID="49" presetClass="entr" presetSubtype="0" decel="100000" fill="hold"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anim calcmode="lin" valueType="num">
                                      <p:cBhvr>
                                        <p:cTn id="43" dur="500" fill="hold"/>
                                        <p:tgtEl>
                                          <p:spTgt spid="44"/>
                                        </p:tgtEl>
                                        <p:attrNameLst>
                                          <p:attrName>style.rotation</p:attrName>
                                        </p:attrNameLst>
                                      </p:cBhvr>
                                      <p:tavLst>
                                        <p:tav tm="0">
                                          <p:val>
                                            <p:fltVal val="360"/>
                                          </p:val>
                                        </p:tav>
                                        <p:tav tm="100000">
                                          <p:val>
                                            <p:fltVal val="0"/>
                                          </p:val>
                                        </p:tav>
                                      </p:tavLst>
                                    </p:anim>
                                    <p:animEffect transition="in" filter="fade">
                                      <p:cBhvr>
                                        <p:cTn id="44" dur="500"/>
                                        <p:tgtEl>
                                          <p:spTgt spid="44"/>
                                        </p:tgtEl>
                                      </p:cBhvr>
                                    </p:animEffect>
                                  </p:childTnLst>
                                </p:cTn>
                              </p:par>
                              <p:par>
                                <p:cTn id="45" presetID="49" presetClass="entr" presetSubtype="0" decel="100000" fill="hold" nodeType="with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p:cTn id="47" dur="500" fill="hold"/>
                                        <p:tgtEl>
                                          <p:spTgt spid="46"/>
                                        </p:tgtEl>
                                        <p:attrNameLst>
                                          <p:attrName>ppt_w</p:attrName>
                                        </p:attrNameLst>
                                      </p:cBhvr>
                                      <p:tavLst>
                                        <p:tav tm="0">
                                          <p:val>
                                            <p:fltVal val="0"/>
                                          </p:val>
                                        </p:tav>
                                        <p:tav tm="100000">
                                          <p:val>
                                            <p:strVal val="#ppt_w"/>
                                          </p:val>
                                        </p:tav>
                                      </p:tavLst>
                                    </p:anim>
                                    <p:anim calcmode="lin" valueType="num">
                                      <p:cBhvr>
                                        <p:cTn id="48" dur="500" fill="hold"/>
                                        <p:tgtEl>
                                          <p:spTgt spid="46"/>
                                        </p:tgtEl>
                                        <p:attrNameLst>
                                          <p:attrName>ppt_h</p:attrName>
                                        </p:attrNameLst>
                                      </p:cBhvr>
                                      <p:tavLst>
                                        <p:tav tm="0">
                                          <p:val>
                                            <p:fltVal val="0"/>
                                          </p:val>
                                        </p:tav>
                                        <p:tav tm="100000">
                                          <p:val>
                                            <p:strVal val="#ppt_h"/>
                                          </p:val>
                                        </p:tav>
                                      </p:tavLst>
                                    </p:anim>
                                    <p:anim calcmode="lin" valueType="num">
                                      <p:cBhvr>
                                        <p:cTn id="49" dur="500" fill="hold"/>
                                        <p:tgtEl>
                                          <p:spTgt spid="46"/>
                                        </p:tgtEl>
                                        <p:attrNameLst>
                                          <p:attrName>style.rotation</p:attrName>
                                        </p:attrNameLst>
                                      </p:cBhvr>
                                      <p:tavLst>
                                        <p:tav tm="0">
                                          <p:val>
                                            <p:fltVal val="360"/>
                                          </p:val>
                                        </p:tav>
                                        <p:tav tm="100000">
                                          <p:val>
                                            <p:fltVal val="0"/>
                                          </p:val>
                                        </p:tav>
                                      </p:tavLst>
                                    </p:anim>
                                    <p:animEffect transition="in" filter="fade">
                                      <p:cBhvr>
                                        <p:cTn id="5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31" name="Picture 30" descr="ball2">
            <a:extLst>
              <a:ext uri="{FF2B5EF4-FFF2-40B4-BE49-F238E27FC236}">
                <a16:creationId xmlns:a16="http://schemas.microsoft.com/office/drawing/2014/main" xmlns="" id="{A3FE5902-E773-4FD2-8636-AC1C94C5FC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6741033" y="2935716"/>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Shape 61"/>
          <p:cNvPicPr preferRelativeResize="0"/>
          <p:nvPr/>
        </p:nvPicPr>
        <p:blipFill>
          <a:blip r:embed="rId4">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742672" cy="5092056"/>
          </a:xfrm>
        </p:spPr>
        <p:txBody>
          <a:bodyPr>
            <a:noAutofit/>
          </a:bodyPr>
          <a:lstStyle/>
          <a:p>
            <a:pPr marL="514350" indent="-514350">
              <a:lnSpc>
                <a:spcPct val="120000"/>
              </a:lnSpc>
              <a:buClr>
                <a:srgbClr val="0000FF"/>
              </a:buClr>
              <a:buFont typeface="+mj-lt"/>
              <a:buAutoNum type="arabicPeriod"/>
            </a:pPr>
            <a:r>
              <a:rPr lang="en-US" sz="2200" dirty="0"/>
              <a:t>Explain to each Side their Touch Line and Goal Line</a:t>
            </a:r>
          </a:p>
          <a:p>
            <a:pPr marL="514350" indent="-514350">
              <a:lnSpc>
                <a:spcPct val="120000"/>
              </a:lnSpc>
              <a:buClr>
                <a:srgbClr val="0000FF"/>
              </a:buClr>
              <a:buFont typeface="+mj-lt"/>
              <a:buAutoNum type="arabicPeriod"/>
            </a:pPr>
            <a:r>
              <a:rPr lang="en-US" sz="2200" dirty="0"/>
              <a:t>First Two in Line work, others observe and coach</a:t>
            </a:r>
          </a:p>
          <a:p>
            <a:pPr marL="514350" indent="-514350">
              <a:lnSpc>
                <a:spcPct val="120000"/>
              </a:lnSpc>
              <a:buClr>
                <a:srgbClr val="0000FF"/>
              </a:buClr>
              <a:buFont typeface="+mj-lt"/>
              <a:buAutoNum type="arabicPeriod"/>
            </a:pPr>
            <a:r>
              <a:rPr lang="en-US" sz="2200" dirty="0"/>
              <a:t>Players (and “Ball”) in box slowly walk around.</a:t>
            </a:r>
          </a:p>
          <a:p>
            <a:pPr marL="514350" indent="-514350">
              <a:lnSpc>
                <a:spcPct val="120000"/>
              </a:lnSpc>
              <a:buClr>
                <a:srgbClr val="0000FF"/>
              </a:buClr>
              <a:buFont typeface="+mj-lt"/>
              <a:buAutoNum type="arabicPeriod"/>
            </a:pPr>
            <a:r>
              <a:rPr lang="en-US" sz="2200" dirty="0"/>
              <a:t>Second to Last Defender or the Ball (Whichever is closest to the goal line.)</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170043"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777342"/>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10">
            <a:extLst>
              <a:ext uri="{BEBA8EAE-BF5A-486C-A8C5-ECC9F3942E4B}">
                <a14:imgProps xmlns:a14="http://schemas.microsoft.com/office/drawing/2010/main">
                  <a14:imgLayer r:embed="rId11">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3754456"/>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129327"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158241"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777342"/>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10">
            <a:extLst>
              <a:ext uri="{BEBA8EAE-BF5A-486C-A8C5-ECC9F3942E4B}">
                <a14:imgProps xmlns:a14="http://schemas.microsoft.com/office/drawing/2010/main">
                  <a14:imgLayer r:embed="rId11">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3754456"/>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6117525" y="1389539"/>
            <a:ext cx="228571" cy="457143"/>
          </a:xfrm>
          <a:prstGeom prst="rect">
            <a:avLst/>
          </a:prstGeom>
        </p:spPr>
      </p:pic>
      <p:sp>
        <p:nvSpPr>
          <p:cNvPr id="32" name="Shape 59">
            <a:extLst>
              <a:ext uri="{FF2B5EF4-FFF2-40B4-BE49-F238E27FC236}">
                <a16:creationId xmlns:a16="http://schemas.microsoft.com/office/drawing/2014/main" xmlns="" id="{792F3E83-F455-420F-8C66-D1EDCC2B32BE}"/>
              </a:ext>
            </a:extLst>
          </p:cNvPr>
          <p:cNvSpPr txBox="1">
            <a:spLocks noGrp="1"/>
          </p:cNvSpPr>
          <p:nvPr>
            <p:ph type="title"/>
          </p:nvPr>
        </p:nvSpPr>
        <p:spPr>
          <a:xfrm>
            <a:off x="1309641" y="129148"/>
            <a:ext cx="6351156" cy="1143200"/>
          </a:xfrm>
          <a:prstGeom prst="rect">
            <a:avLst/>
          </a:prstGeom>
        </p:spPr>
        <p:txBody>
          <a:bodyPr lIns="91425" tIns="91425" rIns="91425" bIns="91425" anchor="b" anchorCtr="0">
            <a:noAutofit/>
          </a:bodyPr>
          <a:lstStyle/>
          <a:p>
            <a:pPr lvl="0"/>
            <a:r>
              <a:rPr lang="en-US" sz="3000" dirty="0">
                <a:solidFill>
                  <a:srgbClr val="FF9900"/>
                </a:solidFill>
              </a:rPr>
              <a:t>Field Session: Assistant Referee (Positioning)</a:t>
            </a:r>
            <a:endParaRPr lang="en" sz="3000" dirty="0">
              <a:solidFill>
                <a:srgbClr val="FF9900"/>
              </a:solidFill>
            </a:endParaRPr>
          </a:p>
        </p:txBody>
      </p:sp>
      <p:sp>
        <p:nvSpPr>
          <p:cNvPr id="36" name="Oval 35">
            <a:extLst>
              <a:ext uri="{FF2B5EF4-FFF2-40B4-BE49-F238E27FC236}">
                <a16:creationId xmlns:a16="http://schemas.microsoft.com/office/drawing/2014/main" xmlns="" id="{4935B988-2AF1-48E1-9D8A-C5BABDA5DCCA}"/>
              </a:ext>
            </a:extLst>
          </p:cNvPr>
          <p:cNvSpPr/>
          <p:nvPr/>
        </p:nvSpPr>
        <p:spPr>
          <a:xfrm>
            <a:off x="7063170" y="4152742"/>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xmlns="" id="{37A328D4-D39B-4615-9E78-4427A2F77DAD}"/>
              </a:ext>
            </a:extLst>
          </p:cNvPr>
          <p:cNvSpPr/>
          <p:nvPr/>
        </p:nvSpPr>
        <p:spPr>
          <a:xfrm>
            <a:off x="5546649" y="3702626"/>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xmlns="" id="{38DD95D3-E03A-480F-BFFC-3095734588D5}"/>
              </a:ext>
            </a:extLst>
          </p:cNvPr>
          <p:cNvSpPr/>
          <p:nvPr/>
        </p:nvSpPr>
        <p:spPr>
          <a:xfrm>
            <a:off x="6109404" y="256378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xmlns="" id="{982D2F55-657F-475C-B814-8A2EA4A62533}"/>
              </a:ext>
            </a:extLst>
          </p:cNvPr>
          <p:cNvSpPr/>
          <p:nvPr/>
        </p:nvSpPr>
        <p:spPr>
          <a:xfrm>
            <a:off x="6155198" y="488981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115359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Word"/>
      </p:transition>
    </mc:Choice>
    <mc:Fallback>
      <p:transition xmlns:p14="http://schemas.microsoft.com/office/powerpoint/2010/main" spd="slow" advClick="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6" name="Rectangle 25">
            <a:extLst>
              <a:ext uri="{FF2B5EF4-FFF2-40B4-BE49-F238E27FC236}">
                <a16:creationId xmlns:a16="http://schemas.microsoft.com/office/drawing/2014/main" xmlns="" id="{03977C09-D454-4D33-B7A8-14F3F037B988}"/>
              </a:ext>
            </a:extLst>
          </p:cNvPr>
          <p:cNvSpPr/>
          <p:nvPr/>
        </p:nvSpPr>
        <p:spPr>
          <a:xfrm>
            <a:off x="4261954" y="1970305"/>
            <a:ext cx="4255473" cy="425547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xmlns="" id="{1BFEF951-5186-4D8D-AE99-9641AC140505}"/>
              </a:ext>
            </a:extLst>
          </p:cNvPr>
          <p:cNvCxnSpPr>
            <a:cxnSpLocks/>
          </p:cNvCxnSpPr>
          <p:nvPr/>
        </p:nvCxnSpPr>
        <p:spPr>
          <a:xfrm flipV="1">
            <a:off x="6846177" y="3228975"/>
            <a:ext cx="0" cy="3006140"/>
          </a:xfrm>
          <a:prstGeom prst="straightConnector1">
            <a:avLst/>
          </a:prstGeom>
          <a:ln w="76200">
            <a:solidFill>
              <a:srgbClr val="FFAEC9"/>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xmlns="" id="{179FCEB7-943F-40DA-B52F-B315B63BF3AB}"/>
              </a:ext>
            </a:extLst>
          </p:cNvPr>
          <p:cNvCxnSpPr>
            <a:cxnSpLocks/>
          </p:cNvCxnSpPr>
          <p:nvPr/>
        </p:nvCxnSpPr>
        <p:spPr>
          <a:xfrm>
            <a:off x="5712201" y="2007887"/>
            <a:ext cx="0" cy="1571843"/>
          </a:xfrm>
          <a:prstGeom prst="straightConnector1">
            <a:avLst/>
          </a:prstGeom>
          <a:ln w="76200">
            <a:solidFill>
              <a:srgbClr val="A349A4"/>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04058B2E-9A05-4A87-96A9-1300CC0DE8A5}"/>
              </a:ext>
            </a:extLst>
          </p:cNvPr>
          <p:cNvCxnSpPr>
            <a:cxnSpLocks/>
          </p:cNvCxnSpPr>
          <p:nvPr/>
        </p:nvCxnSpPr>
        <p:spPr>
          <a:xfrm>
            <a:off x="4261954" y="3808301"/>
            <a:ext cx="1149212" cy="0"/>
          </a:xfrm>
          <a:prstGeom prst="straightConnector1">
            <a:avLst/>
          </a:prstGeom>
          <a:ln w="76200">
            <a:solidFill>
              <a:srgbClr val="FFF2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A9F98774-F23B-4594-B63B-3934844A2D07}"/>
              </a:ext>
            </a:extLst>
          </p:cNvPr>
          <p:cNvCxnSpPr/>
          <p:nvPr/>
        </p:nvCxnSpPr>
        <p:spPr>
          <a:xfrm flipH="1">
            <a:off x="7178183" y="3031173"/>
            <a:ext cx="1351399" cy="0"/>
          </a:xfrm>
          <a:prstGeom prst="straightConnector1">
            <a:avLst/>
          </a:prstGeom>
          <a:ln w="76200">
            <a:solidFill>
              <a:srgbClr val="FF7F27"/>
            </a:solidFill>
            <a:prstDash val="sysDash"/>
            <a:tailEnd type="triangle"/>
          </a:ln>
        </p:spPr>
        <p:style>
          <a:lnRef idx="1">
            <a:schemeClr val="accent1"/>
          </a:lnRef>
          <a:fillRef idx="0">
            <a:schemeClr val="accent1"/>
          </a:fillRef>
          <a:effectRef idx="0">
            <a:schemeClr val="accent1"/>
          </a:effectRef>
          <a:fontRef idx="minor">
            <a:schemeClr val="tx1"/>
          </a:fontRef>
        </p:style>
      </p:cxnSp>
      <p:pic>
        <p:nvPicPr>
          <p:cNvPr id="61" name="Shape 61"/>
          <p:cNvPicPr preferRelativeResize="0"/>
          <p:nvPr/>
        </p:nvPicPr>
        <p:blipFill>
          <a:blip r:embed="rId3">
            <a:alphaModFix/>
          </a:blip>
          <a:stretch>
            <a:fillRect/>
          </a:stretch>
        </p:blipFill>
        <p:spPr>
          <a:xfrm>
            <a:off x="395725" y="218636"/>
            <a:ext cx="913916" cy="1053712"/>
          </a:xfrm>
          <a:prstGeom prst="rect">
            <a:avLst/>
          </a:prstGeom>
          <a:noFill/>
          <a:ln>
            <a:noFill/>
          </a:ln>
        </p:spPr>
      </p:pic>
      <p:cxnSp>
        <p:nvCxnSpPr>
          <p:cNvPr id="62" name="Shape 62"/>
          <p:cNvCxnSpPr/>
          <p:nvPr/>
        </p:nvCxnSpPr>
        <p:spPr>
          <a:xfrm>
            <a:off x="395850" y="1440640"/>
            <a:ext cx="8352300" cy="0"/>
          </a:xfrm>
          <a:prstGeom prst="straightConnector1">
            <a:avLst/>
          </a:prstGeom>
          <a:noFill/>
          <a:ln w="38100" cap="flat" cmpd="sng">
            <a:solidFill>
              <a:srgbClr val="0000FF"/>
            </a:solidFill>
            <a:prstDash val="solid"/>
            <a:round/>
            <a:headEnd type="none" w="lg" len="lg"/>
            <a:tailEnd type="none" w="lg" len="lg"/>
          </a:ln>
        </p:spPr>
      </p:cxn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4438" y="218636"/>
            <a:ext cx="1053712" cy="1053712"/>
          </a:xfrm>
          <a:prstGeom prst="rect">
            <a:avLst/>
          </a:prstGeom>
        </p:spPr>
      </p:pic>
      <p:sp>
        <p:nvSpPr>
          <p:cNvPr id="3" name="Text Placeholder 2">
            <a:extLst>
              <a:ext uri="{FF2B5EF4-FFF2-40B4-BE49-F238E27FC236}">
                <a16:creationId xmlns:a16="http://schemas.microsoft.com/office/drawing/2014/main" xmlns="" id="{8B4A0A0A-D4EC-497B-BD17-C0D37FF179A1}"/>
              </a:ext>
            </a:extLst>
          </p:cNvPr>
          <p:cNvSpPr>
            <a:spLocks noGrp="1"/>
          </p:cNvSpPr>
          <p:nvPr>
            <p:ph type="body" idx="1"/>
          </p:nvPr>
        </p:nvSpPr>
        <p:spPr>
          <a:xfrm>
            <a:off x="1" y="1600200"/>
            <a:ext cx="3742672" cy="5092056"/>
          </a:xfrm>
        </p:spPr>
        <p:txBody>
          <a:bodyPr>
            <a:noAutofit/>
          </a:bodyPr>
          <a:lstStyle/>
          <a:p>
            <a:pPr marL="514350" indent="-514350">
              <a:lnSpc>
                <a:spcPct val="120000"/>
              </a:lnSpc>
              <a:buClr>
                <a:srgbClr val="0000FF"/>
              </a:buClr>
              <a:buFont typeface="+mj-lt"/>
              <a:buAutoNum type="arabicPeriod"/>
            </a:pPr>
            <a:r>
              <a:rPr lang="en-US" sz="2200" dirty="0"/>
              <a:t>Explain to each Side their Touch Line and Goal Line</a:t>
            </a:r>
          </a:p>
          <a:p>
            <a:pPr marL="514350" indent="-514350">
              <a:lnSpc>
                <a:spcPct val="120000"/>
              </a:lnSpc>
              <a:buClr>
                <a:srgbClr val="0000FF"/>
              </a:buClr>
              <a:buFont typeface="+mj-lt"/>
              <a:buAutoNum type="arabicPeriod"/>
            </a:pPr>
            <a:r>
              <a:rPr lang="en-US" sz="2200" dirty="0"/>
              <a:t>First Two in Line work, others observe and coach</a:t>
            </a:r>
          </a:p>
          <a:p>
            <a:pPr marL="514350" indent="-514350">
              <a:lnSpc>
                <a:spcPct val="120000"/>
              </a:lnSpc>
              <a:buClr>
                <a:srgbClr val="0000FF"/>
              </a:buClr>
              <a:buFont typeface="+mj-lt"/>
              <a:buAutoNum type="arabicPeriod"/>
            </a:pPr>
            <a:r>
              <a:rPr lang="en-US" sz="2200" dirty="0"/>
              <a:t>Players (and “Ball”) in box slowly walk around.</a:t>
            </a:r>
          </a:p>
          <a:p>
            <a:pPr marL="514350" indent="-514350">
              <a:lnSpc>
                <a:spcPct val="120000"/>
              </a:lnSpc>
              <a:buClr>
                <a:srgbClr val="0000FF"/>
              </a:buClr>
              <a:buFont typeface="+mj-lt"/>
              <a:buAutoNum type="arabicPeriod"/>
            </a:pPr>
            <a:r>
              <a:rPr lang="en-US" sz="2200" dirty="0"/>
              <a:t>Second to Last Defender or the Ball (Whichever is closest to the goal line.)</a:t>
            </a:r>
          </a:p>
          <a:p>
            <a:pPr marL="514350" indent="-514350">
              <a:lnSpc>
                <a:spcPct val="120000"/>
              </a:lnSpc>
              <a:buClr>
                <a:srgbClr val="0000FF"/>
              </a:buClr>
              <a:buFont typeface="+mj-lt"/>
              <a:buAutoNum type="arabicPeriod"/>
            </a:pPr>
            <a:r>
              <a:rPr lang="en-US" sz="2200" dirty="0"/>
              <a:t>Observe and Correct</a:t>
            </a:r>
          </a:p>
        </p:txBody>
      </p:sp>
      <p:sp>
        <p:nvSpPr>
          <p:cNvPr id="21" name="Arrow: Right 20">
            <a:extLst>
              <a:ext uri="{FF2B5EF4-FFF2-40B4-BE49-F238E27FC236}">
                <a16:creationId xmlns:a16="http://schemas.microsoft.com/office/drawing/2014/main" xmlns="" id="{5FD4B528-D822-4725-8C5C-BF73CCC98899}"/>
              </a:ext>
            </a:extLst>
          </p:cNvPr>
          <p:cNvSpPr/>
          <p:nvPr/>
        </p:nvSpPr>
        <p:spPr>
          <a:xfrm rot="16200000">
            <a:off x="8295361" y="1998933"/>
            <a:ext cx="225507" cy="168251"/>
          </a:xfrm>
          <a:prstGeom prst="rightArrow">
            <a:avLst/>
          </a:prstGeom>
          <a:solidFill>
            <a:srgbClr val="FF7F27"/>
          </a:solidFill>
          <a:ln>
            <a:solidFill>
              <a:srgbClr val="FF7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xmlns="" id="{24B27EDF-6DBD-4FDD-A708-41F016B2991D}"/>
              </a:ext>
            </a:extLst>
          </p:cNvPr>
          <p:cNvSpPr/>
          <p:nvPr/>
        </p:nvSpPr>
        <p:spPr>
          <a:xfrm rot="10800000">
            <a:off x="4261954" y="1973636"/>
            <a:ext cx="225507" cy="168251"/>
          </a:xfrm>
          <a:prstGeom prst="rightArrow">
            <a:avLst/>
          </a:prstGeom>
          <a:solidFill>
            <a:srgbClr val="A349A4"/>
          </a:solidFill>
          <a:ln>
            <a:solidFill>
              <a:srgbClr val="A349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xmlns="" id="{52D0EE5D-DF0A-414D-8F91-27B5F888891B}"/>
              </a:ext>
            </a:extLst>
          </p:cNvPr>
          <p:cNvSpPr/>
          <p:nvPr/>
        </p:nvSpPr>
        <p:spPr>
          <a:xfrm rot="5400000">
            <a:off x="4236773" y="6018106"/>
            <a:ext cx="225507" cy="168251"/>
          </a:xfrm>
          <a:prstGeom prst="rightArrow">
            <a:avLst/>
          </a:prstGeom>
          <a:solidFill>
            <a:srgbClr val="FFF200"/>
          </a:solidFill>
          <a:ln>
            <a:solidFill>
              <a:srgbClr val="FFF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xmlns="" id="{2556FFD5-4B35-4352-B93B-A5A2C9A2251D}"/>
              </a:ext>
            </a:extLst>
          </p:cNvPr>
          <p:cNvSpPr/>
          <p:nvPr/>
        </p:nvSpPr>
        <p:spPr>
          <a:xfrm>
            <a:off x="8266733" y="6020132"/>
            <a:ext cx="225507" cy="168251"/>
          </a:xfrm>
          <a:prstGeom prst="rightArrow">
            <a:avLst/>
          </a:prstGeom>
          <a:solidFill>
            <a:srgbClr val="FFAEC9"/>
          </a:solidFill>
          <a:ln>
            <a:solidFill>
              <a:srgbClr val="FFAE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xmlns="" id="{6599B360-3074-4DAC-9536-E29E1D743A0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741543" y="6120829"/>
            <a:ext cx="228571" cy="457143"/>
          </a:xfrm>
          <a:prstGeom prst="rect">
            <a:avLst/>
          </a:prstGeom>
        </p:spPr>
      </p:pic>
      <p:pic>
        <p:nvPicPr>
          <p:cNvPr id="40" name="Picture 39">
            <a:extLst>
              <a:ext uri="{FF2B5EF4-FFF2-40B4-BE49-F238E27FC236}">
                <a16:creationId xmlns:a16="http://schemas.microsoft.com/office/drawing/2014/main" xmlns="" id="{D87BE126-094A-4B5E-879F-4029AF161D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4027305" y="3579730"/>
            <a:ext cx="228571" cy="457143"/>
          </a:xfrm>
          <a:prstGeom prst="rect">
            <a:avLst/>
          </a:prstGeom>
        </p:spPr>
      </p:pic>
      <p:pic>
        <p:nvPicPr>
          <p:cNvPr id="42" name="Picture 41">
            <a:extLst>
              <a:ext uri="{FF2B5EF4-FFF2-40B4-BE49-F238E27FC236}">
                <a16:creationId xmlns:a16="http://schemas.microsoft.com/office/drawing/2014/main" xmlns="" id="{528297F6-4F56-4581-A6BF-05DDC4542E37}"/>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529582" y="2779716"/>
            <a:ext cx="228571" cy="457143"/>
          </a:xfrm>
          <a:prstGeom prst="rect">
            <a:avLst/>
          </a:prstGeom>
        </p:spPr>
      </p:pic>
      <p:pic>
        <p:nvPicPr>
          <p:cNvPr id="43" name="Picture 42">
            <a:extLst>
              <a:ext uri="{FF2B5EF4-FFF2-40B4-BE49-F238E27FC236}">
                <a16:creationId xmlns:a16="http://schemas.microsoft.com/office/drawing/2014/main" xmlns="" id="{A37494F7-7BEC-4B8F-94CD-88EF94F1014E}"/>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569002" y="1618110"/>
            <a:ext cx="228571" cy="457143"/>
          </a:xfrm>
          <a:prstGeom prst="rect">
            <a:avLst/>
          </a:prstGeom>
        </p:spPr>
      </p:pic>
      <p:pic>
        <p:nvPicPr>
          <p:cNvPr id="44" name="Picture 43">
            <a:extLst>
              <a:ext uri="{FF2B5EF4-FFF2-40B4-BE49-F238E27FC236}">
                <a16:creationId xmlns:a16="http://schemas.microsoft.com/office/drawing/2014/main" xmlns="" id="{EDEF6A18-E838-42F8-9EFE-1A59B6CFC4B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foregroundMark x1="25000" y1="12500" x2="25000" y2="12500"/>
                        <a14:foregroundMark x1="45833" y1="29167" x2="45833" y2="29167"/>
                        <a14:foregroundMark x1="83333" y1="47917" x2="83333" y2="47917"/>
                        <a14:foregroundMark x1="58333" y1="89583" x2="58333" y2="89583"/>
                        <a14:foregroundMark x1="54167" y1="87500" x2="54167" y2="87500"/>
                        <a14:foregroundMark x1="50000" y1="87500" x2="50000" y2="87500"/>
                        <a14:foregroundMark x1="79167" y1="58333" x2="70833" y2="43750"/>
                        <a14:foregroundMark x1="66667" y1="70833" x2="70833" y2="43750"/>
                      </a14:backgroundRemoval>
                    </a14:imgEffect>
                  </a14:imgLayer>
                </a14:imgProps>
              </a:ext>
            </a:extLst>
          </a:blip>
          <a:stretch>
            <a:fillRect/>
          </a:stretch>
        </p:blipFill>
        <p:spPr>
          <a:xfrm rot="5400000">
            <a:off x="6729741" y="6358738"/>
            <a:ext cx="228571" cy="457143"/>
          </a:xfrm>
          <a:prstGeom prst="rect">
            <a:avLst/>
          </a:prstGeom>
        </p:spPr>
      </p:pic>
      <p:pic>
        <p:nvPicPr>
          <p:cNvPr id="45" name="Picture 44">
            <a:extLst>
              <a:ext uri="{FF2B5EF4-FFF2-40B4-BE49-F238E27FC236}">
                <a16:creationId xmlns:a16="http://schemas.microsoft.com/office/drawing/2014/main" xmlns="" id="{1CC554DF-C84C-4BD4-A7FD-D2B37D28A02A}"/>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foregroundMark x1="54167" y1="87500" x2="54167" y2="29167"/>
                        <a14:foregroundMark x1="45833" y1="25000" x2="45833" y2="25000"/>
                        <a14:foregroundMark x1="50000" y1="87500" x2="50000" y2="87500"/>
                        <a14:foregroundMark x1="25000" y1="10417" x2="25000" y2="10417"/>
                      </a14:backgroundRemoval>
                    </a14:imgEffect>
                  </a14:imgLayer>
                </a14:imgProps>
              </a:ext>
            </a:extLst>
          </a:blip>
          <a:stretch>
            <a:fillRect/>
          </a:stretch>
        </p:blipFill>
        <p:spPr>
          <a:xfrm rot="10800000">
            <a:off x="3798380" y="3579730"/>
            <a:ext cx="228571" cy="457143"/>
          </a:xfrm>
          <a:prstGeom prst="rect">
            <a:avLst/>
          </a:prstGeom>
        </p:spPr>
      </p:pic>
      <p:pic>
        <p:nvPicPr>
          <p:cNvPr id="46" name="Picture 45">
            <a:extLst>
              <a:ext uri="{FF2B5EF4-FFF2-40B4-BE49-F238E27FC236}">
                <a16:creationId xmlns:a16="http://schemas.microsoft.com/office/drawing/2014/main" xmlns="" id="{94947E74-85C5-4216-931F-57330C02168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foregroundMark x1="25000" y1="10417" x2="25000" y2="10417"/>
                        <a14:foregroundMark x1="66667" y1="35417" x2="66667" y2="35417"/>
                        <a14:foregroundMark x1="50000" y1="27083" x2="50000" y2="27083"/>
                        <a14:foregroundMark x1="45833" y1="87500" x2="45833" y2="87500"/>
                      </a14:backgroundRemoval>
                    </a14:imgEffect>
                  </a14:imgLayer>
                </a14:imgProps>
              </a:ext>
            </a:extLst>
          </a:blip>
          <a:stretch>
            <a:fillRect/>
          </a:stretch>
        </p:blipFill>
        <p:spPr>
          <a:xfrm>
            <a:off x="8734270" y="2779716"/>
            <a:ext cx="228571" cy="457143"/>
          </a:xfrm>
          <a:prstGeom prst="rect">
            <a:avLst/>
          </a:prstGeom>
        </p:spPr>
      </p:pic>
      <p:pic>
        <p:nvPicPr>
          <p:cNvPr id="47" name="Picture 46">
            <a:extLst>
              <a:ext uri="{FF2B5EF4-FFF2-40B4-BE49-F238E27FC236}">
                <a16:creationId xmlns:a16="http://schemas.microsoft.com/office/drawing/2014/main" xmlns="" id="{AF1834C7-19EB-462E-A14C-54FE2BBE262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5000" y1="10417" x2="25000" y2="10417"/>
                        <a14:foregroundMark x1="70833" y1="31250" x2="70833" y2="31250"/>
                        <a14:foregroundMark x1="58333" y1="31250" x2="58333" y2="31250"/>
                        <a14:foregroundMark x1="50000" y1="29167" x2="50000" y2="29167"/>
                        <a14:foregroundMark x1="58333" y1="68750" x2="58333" y2="68750"/>
                        <a14:foregroundMark x1="58333" y1="77083" x2="54167" y2="85417"/>
                        <a14:foregroundMark x1="70833" y1="85417" x2="70833" y2="29167"/>
                        <a14:foregroundMark x1="66667" y1="83333" x2="50000" y2="85417"/>
                        <a14:foregroundMark x1="66667" y1="81250" x2="58333" y2="87500"/>
                      </a14:backgroundRemoval>
                    </a14:imgEffect>
                  </a14:imgLayer>
                </a14:imgProps>
              </a:ext>
            </a:extLst>
          </a:blip>
          <a:stretch>
            <a:fillRect/>
          </a:stretch>
        </p:blipFill>
        <p:spPr>
          <a:xfrm rot="16200000">
            <a:off x="5557200" y="1389539"/>
            <a:ext cx="228571" cy="457143"/>
          </a:xfrm>
          <a:prstGeom prst="rect">
            <a:avLst/>
          </a:prstGeom>
        </p:spPr>
      </p:pic>
      <p:sp>
        <p:nvSpPr>
          <p:cNvPr id="32" name="Oval 31">
            <a:extLst>
              <a:ext uri="{FF2B5EF4-FFF2-40B4-BE49-F238E27FC236}">
                <a16:creationId xmlns:a16="http://schemas.microsoft.com/office/drawing/2014/main" xmlns="" id="{04CC3C88-11B0-4742-9BC0-1CDE94D88D5A}"/>
              </a:ext>
            </a:extLst>
          </p:cNvPr>
          <p:cNvSpPr/>
          <p:nvPr/>
        </p:nvSpPr>
        <p:spPr>
          <a:xfrm>
            <a:off x="7063170" y="4152742"/>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514049-F468-49AB-86E6-7B5F2133458E}"/>
              </a:ext>
            </a:extLst>
          </p:cNvPr>
          <p:cNvSpPr/>
          <p:nvPr/>
        </p:nvSpPr>
        <p:spPr>
          <a:xfrm>
            <a:off x="5546649" y="3702626"/>
            <a:ext cx="230026" cy="23002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4A783D5-F298-4423-BC00-FD3AC623C0CB}"/>
              </a:ext>
            </a:extLst>
          </p:cNvPr>
          <p:cNvSpPr/>
          <p:nvPr/>
        </p:nvSpPr>
        <p:spPr>
          <a:xfrm>
            <a:off x="6109404" y="2563783"/>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30B98D29-1804-4A1E-8637-45A8BA839780}"/>
              </a:ext>
            </a:extLst>
          </p:cNvPr>
          <p:cNvSpPr/>
          <p:nvPr/>
        </p:nvSpPr>
        <p:spPr>
          <a:xfrm>
            <a:off x="6155198" y="4889810"/>
            <a:ext cx="230026" cy="2300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descr="ball2">
            <a:extLst>
              <a:ext uri="{FF2B5EF4-FFF2-40B4-BE49-F238E27FC236}">
                <a16:creationId xmlns:a16="http://schemas.microsoft.com/office/drawing/2014/main" xmlns="" id="{FC06B955-3E9F-45A0-8095-7263A69748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flipV="1">
            <a:off x="6741033" y="2935716"/>
            <a:ext cx="186278" cy="1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Shape 59">
            <a:extLst>
              <a:ext uri="{FF2B5EF4-FFF2-40B4-BE49-F238E27FC236}">
                <a16:creationId xmlns:a16="http://schemas.microsoft.com/office/drawing/2014/main" xmlns="" id="{6DA69F80-DE7C-42A7-8C7D-256901737365}"/>
              </a:ext>
            </a:extLst>
          </p:cNvPr>
          <p:cNvSpPr txBox="1">
            <a:spLocks noGrp="1"/>
          </p:cNvSpPr>
          <p:nvPr>
            <p:ph type="title"/>
          </p:nvPr>
        </p:nvSpPr>
        <p:spPr>
          <a:xfrm>
            <a:off x="1309641" y="129148"/>
            <a:ext cx="6351156" cy="1143200"/>
          </a:xfrm>
          <a:prstGeom prst="rect">
            <a:avLst/>
          </a:prstGeom>
        </p:spPr>
        <p:txBody>
          <a:bodyPr lIns="91425" tIns="91425" rIns="91425" bIns="91425" anchor="b" anchorCtr="0">
            <a:noAutofit/>
          </a:bodyPr>
          <a:lstStyle/>
          <a:p>
            <a:pPr lvl="0"/>
            <a:r>
              <a:rPr lang="en-US" sz="3000" dirty="0">
                <a:solidFill>
                  <a:srgbClr val="FF9900"/>
                </a:solidFill>
              </a:rPr>
              <a:t>Field Session: Assistant Referee (Positioning)</a:t>
            </a:r>
            <a:endParaRPr lang="en" sz="3000" dirty="0">
              <a:solidFill>
                <a:srgbClr val="FF9900"/>
              </a:solidFill>
            </a:endParaRPr>
          </a:p>
        </p:txBody>
      </p:sp>
    </p:spTree>
    <p:extLst>
      <p:ext uri="{BB962C8B-B14F-4D97-AF65-F5344CB8AC3E}">
        <p14:creationId xmlns:p14="http://schemas.microsoft.com/office/powerpoint/2010/main" val="403124392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advClick="0">
        <p159:morph option="byWord"/>
      </p:transition>
    </mc:Choice>
    <mc:Fallback>
      <p:transition xmlns:p14="http://schemas.microsoft.com/office/powerpoint/2010/main" spd="slow" advClick="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8739</TotalTime>
  <Words>907</Words>
  <Application>Microsoft Macintosh PowerPoint</Application>
  <PresentationFormat>On-screen Show (4:3)</PresentationFormat>
  <Paragraphs>147</Paragraphs>
  <Slides>19</Slides>
  <Notes>19</Notes>
  <HiddenSlides>3</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Calibri</vt:lpstr>
      <vt:lpstr>Office Theme</vt:lpstr>
      <vt:lpstr>PowerPoint Presentation</vt:lpstr>
      <vt:lpstr>Field Session:  Event Management</vt:lpstr>
      <vt:lpstr>Field Session:  Signals and Mechanics</vt:lpstr>
      <vt:lpstr>Field Session: Activities</vt:lpstr>
      <vt:lpstr>PowerPoint Presentation</vt:lpstr>
      <vt:lpstr>PowerPoint Presentation</vt:lpstr>
      <vt:lpstr>Field Session: Assistant Referee (Positioning)</vt:lpstr>
      <vt:lpstr>Field Session: Assistant Referee (Positioning)</vt:lpstr>
      <vt:lpstr>Field Session: Assistant Referee (Positioning)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Jamie Padilla</dc:creator>
  <cp:keywords/>
  <dc:description/>
  <cp:lastModifiedBy>Matthew Buckman</cp:lastModifiedBy>
  <cp:revision>210</cp:revision>
  <dcterms:created xsi:type="dcterms:W3CDTF">2016-06-13T17:42:53Z</dcterms:created>
  <dcterms:modified xsi:type="dcterms:W3CDTF">2018-02-21T02:23:24Z</dcterms:modified>
  <cp:category/>
</cp:coreProperties>
</file>