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1" r:id="rId2"/>
    <p:sldId id="285" r:id="rId3"/>
    <p:sldId id="288" r:id="rId4"/>
    <p:sldId id="287" r:id="rId5"/>
    <p:sldId id="289" r:id="rId6"/>
    <p:sldId id="290" r:id="rId7"/>
    <p:sldId id="291" r:id="rId8"/>
    <p:sldId id="292" r:id="rId9"/>
    <p:sldId id="284" r:id="rId10"/>
    <p:sldId id="256" r:id="rId11"/>
    <p:sldId id="283" r:id="rId12"/>
    <p:sldId id="259" r:id="rId13"/>
    <p:sldId id="294" r:id="rId14"/>
    <p:sldId id="295" r:id="rId15"/>
    <p:sldId id="296" r:id="rId16"/>
    <p:sldId id="308" r:id="rId17"/>
    <p:sldId id="309" r:id="rId18"/>
    <p:sldId id="306" r:id="rId19"/>
    <p:sldId id="304" r:id="rId20"/>
    <p:sldId id="305" r:id="rId21"/>
    <p:sldId id="324" r:id="rId22"/>
    <p:sldId id="311" r:id="rId23"/>
    <p:sldId id="313" r:id="rId24"/>
    <p:sldId id="261" r:id="rId25"/>
    <p:sldId id="268" r:id="rId26"/>
    <p:sldId id="269" r:id="rId27"/>
    <p:sldId id="257" r:id="rId28"/>
    <p:sldId id="258" r:id="rId29"/>
    <p:sldId id="293" r:id="rId30"/>
    <p:sldId id="352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3E393-81DD-5612-C4D6-BF885CCEF5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C9F1DE-979C-10B4-F247-E1F23C9280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26124C-C492-D8BA-409C-772D0FC7A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84CA-967E-4A27-A159-BA99793EC60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68DC0-7693-64F6-6FC9-D02AD56B7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7FB4FE-9353-1CDB-E7BB-92D780AB9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B4DA-9D6A-4D92-94A7-CC197D27D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428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C3262-2EFA-DB99-AA21-EEEFF7A6E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A0586-3F55-1E1C-DBD3-511830813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0F8AAB-7428-8F4E-E12E-364FA9D53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84CA-967E-4A27-A159-BA99793EC60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74912-702F-7392-47C3-081ADC2B1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266370-4A6C-E6D5-F005-6CF82865D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B4DA-9D6A-4D92-94A7-CC197D27D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376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2493B6-56A3-57CA-AB70-B7F85B2830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E93D8-514D-21D2-F7E5-BBB0C9E893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E4B2F-C16A-4FAA-95C5-2BAC633D1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84CA-967E-4A27-A159-BA99793EC60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C80E7-EB53-6DF5-5A88-9D8D7C4DD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DE264B-201C-72AC-C5DB-F8E38F035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B4DA-9D6A-4D92-94A7-CC197D27D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545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CC8E5-6476-9834-36DA-E724CBCA4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CCFCF-465F-75B7-FB07-81DD450A2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5180A-F787-8FFE-9F08-6DF72871D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84CA-967E-4A27-A159-BA99793EC60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2F92A-E11A-232E-F694-11C5B5588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DA936-0DF0-5388-5130-7F411285B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B4DA-9D6A-4D92-94A7-CC197D27D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91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C7070-9C72-C9D1-587E-DA744C189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3B9C49-81FC-3ECA-C6C6-DAD9BAAA78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022FC-1C14-8FA2-7779-F786C27F7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84CA-967E-4A27-A159-BA99793EC60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68462B-7744-46F5-779B-302C09041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750385-5CA9-5147-9C43-754B7212B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B4DA-9D6A-4D92-94A7-CC197D27D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48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4040F-A81C-E2E3-5B25-C9C37BA6C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D566D-9D41-50D1-56C6-7FE8DA8699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AD1953-EF87-9F53-47E4-BB7900E3F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43B876-6854-000D-0A1C-B74FE35EB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84CA-967E-4A27-A159-BA99793EC60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AC2CE1-A874-14FF-BE95-DC0FE65AB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B4F6C7-A4C4-807D-3F1D-FB17119FF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B4DA-9D6A-4D92-94A7-CC197D27D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21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C2409-E411-E490-4F4C-845136800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0810F9-3767-AD4F-FFEA-0D22C06E5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CB6A31-CC79-10E5-F484-172266539E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9C7079-08F7-F4F7-CE86-7E2553C01A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702F81-F3B7-3D5C-F060-899925DDFB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CF6357-CAB0-69A7-C613-ED97D518F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84CA-967E-4A27-A159-BA99793EC60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71BA4A-BB0E-5660-1E18-660EEB630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27C57C-8FE1-B8A0-905D-6CB943C2C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B4DA-9D6A-4D92-94A7-CC197D27D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71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FED31-B932-427C-6BCA-5585AB226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D0B0E3-05E6-DF1C-F1C6-E3B9F074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84CA-967E-4A27-A159-BA99793EC60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15D151-B474-2E3F-C597-D59E58E9D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E3B28F-1761-35FC-8342-3380B7245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B4DA-9D6A-4D92-94A7-CC197D27D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127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F8C5B4-8737-0157-EC88-BA337DF8D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84CA-967E-4A27-A159-BA99793EC60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BFBB6B-CDE6-3462-C8DF-4FD50BD98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B6B81E-31A6-5E3E-6BA2-EE817A633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B4DA-9D6A-4D92-94A7-CC197D27D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647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5AAEC-A023-F9E5-1477-AAF122ED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41B77-1F3A-D191-0FD2-82F1FAA2C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7EF615-0FB8-0C78-59D1-DC987146F7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970C8D-D836-748A-FE14-52226A380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84CA-967E-4A27-A159-BA99793EC60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C1053F-3322-19B0-9D44-CDE5C91C6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5AE36C-8DC3-DF35-2640-B1D41AC64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B4DA-9D6A-4D92-94A7-CC197D27D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102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C945B-B263-1188-20C9-BDAF31B57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3F266B-8F13-B05C-439F-70B398B03E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CA888A-831D-7D4E-477D-C0AB857775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57A0C0-218B-0FA9-2C40-D4EA64F56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84CA-967E-4A27-A159-BA99793EC60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7690D5-22EC-5169-35F9-251A39B00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397F00-F350-907D-3C8B-E119C56FE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4B4DA-9D6A-4D92-94A7-CC197D27D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844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5AEE2C-205D-902A-DD4E-647C25BA2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BD6293-51AC-CDBA-E1C8-A109F9FDF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CAA42-0129-8998-C791-66C44128DF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384CA-967E-4A27-A159-BA99793EC60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CB39E-1F74-FBF1-4BF5-CB57B3B73D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319B7-DF67-3E36-05E1-D92B0F32FB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4B4DA-9D6A-4D92-94A7-CC197D27D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07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B791F-7F69-18E3-8D3A-481B31564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			REFEREE </a:t>
            </a:r>
            <a:r>
              <a:rPr lang="en-US" b="1" cap="all" dirty="0">
                <a:latin typeface="+mn-lt"/>
              </a:rPr>
              <a:t>fundamentals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5100A-F674-7029-9517-E014AD8E9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dirty="0"/>
              <a:t>                                                                            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                                                                            </a:t>
            </a:r>
          </a:p>
          <a:p>
            <a:pPr marL="0" indent="0">
              <a:buNone/>
            </a:pPr>
            <a:r>
              <a:rPr lang="en-US" sz="1800" dirty="0"/>
              <a:t>				FARHAD MANSOURIAN</a:t>
            </a:r>
          </a:p>
          <a:p>
            <a:pPr marL="0" indent="0">
              <a:buNone/>
            </a:pPr>
            <a:r>
              <a:rPr lang="en-US" sz="1800" dirty="0"/>
              <a:t>				NATIONAL COACH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		`		October 15, 2023</a:t>
            </a:r>
          </a:p>
          <a:p>
            <a:pPr marL="0" indent="0">
              <a:buNone/>
            </a:pPr>
            <a:r>
              <a:rPr lang="en-US" sz="2000" dirty="0"/>
              <a:t>                                                            Las Positas College, Livermore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2C8C23-E93D-99D6-A887-29479BB572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2295" y="2052048"/>
            <a:ext cx="3855230" cy="1772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87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1103C-F400-54A2-FABB-A4EA47A194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FIFA CONSIDERATIONS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4FF92A-3306-8DFA-6A99-36290EC6B2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95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9AE0B-B01D-E9DF-F02C-798667162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OUR AGENDA THIS MORNING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8B7E0-C974-6E0F-6A6B-BE852E0DB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POSITIONING &amp; READING THE GAME.</a:t>
            </a:r>
          </a:p>
          <a:p>
            <a:r>
              <a:rPr lang="en-US" dirty="0"/>
              <a:t>CHALLENGES.</a:t>
            </a:r>
          </a:p>
          <a:p>
            <a:r>
              <a:rPr lang="en-US" dirty="0"/>
              <a:t>TACTICAL FOULS.</a:t>
            </a:r>
          </a:p>
          <a:p>
            <a:r>
              <a:rPr lang="en-US" dirty="0"/>
              <a:t>PENALTY AREA INCIDENTS.</a:t>
            </a:r>
          </a:p>
          <a:p>
            <a:r>
              <a:rPr lang="en-US" dirty="0"/>
              <a:t>HANDBALL.</a:t>
            </a:r>
          </a:p>
          <a:p>
            <a:r>
              <a:rPr lang="en-US" dirty="0"/>
              <a:t>OFFSIDE.</a:t>
            </a:r>
          </a:p>
          <a:p>
            <a:r>
              <a:rPr lang="en-US" dirty="0"/>
              <a:t>TEAMWORK.</a:t>
            </a:r>
          </a:p>
          <a:p>
            <a:r>
              <a:rPr lang="en-US" dirty="0"/>
              <a:t>GAME MANAGEMENT.</a:t>
            </a:r>
          </a:p>
          <a:p>
            <a:r>
              <a:rPr lang="en-US" dirty="0"/>
              <a:t>PLAYER MANAGEMENT</a:t>
            </a:r>
          </a:p>
          <a:p>
            <a:r>
              <a:rPr lang="en-US" dirty="0"/>
              <a:t>MANAGING THE SIDELINE.</a:t>
            </a:r>
          </a:p>
          <a:p>
            <a:r>
              <a:rPr lang="en-US" dirty="0"/>
              <a:t>Q&amp;A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024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ACE4B-2184-AE44-1478-3D858AFD8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POSITIONING &amp; READING THE GAME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1CBA8A-2097-0AE6-F32E-528F7EDC8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Football understanding</a:t>
            </a:r>
          </a:p>
          <a:p>
            <a:r>
              <a:rPr lang="en-US" b="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Anticipation / Reaction</a:t>
            </a:r>
          </a:p>
          <a:p>
            <a:pPr lvl="1"/>
            <a:r>
              <a:rPr lang="en-US" sz="28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Systems of play</a:t>
            </a:r>
          </a:p>
          <a:p>
            <a:pPr lvl="1"/>
            <a:r>
              <a:rPr lang="en-US" sz="28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Correct reading</a:t>
            </a:r>
          </a:p>
          <a:p>
            <a:pPr lvl="1"/>
            <a:r>
              <a:rPr lang="en-US" sz="28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Pressing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Penalty area</a:t>
            </a:r>
          </a:p>
          <a:p>
            <a:pPr lvl="1"/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Main priority</a:t>
            </a:r>
          </a:p>
          <a:p>
            <a:pPr lvl="1"/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Proximity &amp; angle of view</a:t>
            </a:r>
          </a:p>
          <a:p>
            <a:pPr lvl="1"/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Explosive movements</a:t>
            </a:r>
          </a:p>
        </p:txBody>
      </p:sp>
    </p:spTree>
    <p:extLst>
      <p:ext uri="{BB962C8B-B14F-4D97-AF65-F5344CB8AC3E}">
        <p14:creationId xmlns:p14="http://schemas.microsoft.com/office/powerpoint/2010/main" val="3505345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9A156-2DD8-8F24-27C9-ED06B1143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POSITIONING &amp; READING THE GAME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B6D77-D28D-9A73-C2AF-465895404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Advantage</a:t>
            </a:r>
          </a:p>
          <a:p>
            <a:pPr marL="0" indent="0">
              <a:buNone/>
            </a:pPr>
            <a:r>
              <a:rPr lang="en-US" dirty="0"/>
              <a:t>        Location and severity of the incident</a:t>
            </a:r>
          </a:p>
          <a:p>
            <a:pPr marL="0" indent="0">
              <a:buNone/>
            </a:pPr>
            <a:r>
              <a:rPr lang="en-US" dirty="0"/>
              <a:t>        Flow / control</a:t>
            </a:r>
          </a:p>
          <a:p>
            <a:pPr marL="0" indent="0">
              <a:buNone/>
            </a:pPr>
            <a:r>
              <a:rPr lang="en-US" dirty="0"/>
              <a:t>        Wait and see / signal</a:t>
            </a:r>
          </a:p>
          <a:p>
            <a:r>
              <a:rPr lang="en-US" dirty="0"/>
              <a:t>Fast transitions</a:t>
            </a:r>
          </a:p>
          <a:p>
            <a:pPr marL="0" indent="0">
              <a:buNone/>
            </a:pPr>
            <a:r>
              <a:rPr lang="en-US" dirty="0"/>
              <a:t>        Adapting to the demands of the match</a:t>
            </a:r>
          </a:p>
          <a:p>
            <a:pPr marL="0" indent="0">
              <a:buNone/>
            </a:pPr>
            <a:r>
              <a:rPr lang="en-US" dirty="0"/>
              <a:t>       Speed / sprint ability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192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26C6B-3525-1ED6-E1F7-60438C9F3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POSITIONING &amp; READING THE GAME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5F7FC-4C58-9FE2-2C28-73AB83799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Set pieces </a:t>
            </a:r>
          </a:p>
          <a:p>
            <a:pPr lvl="1"/>
            <a:r>
              <a:rPr lang="en-US" dirty="0"/>
              <a:t>Referee</a:t>
            </a:r>
          </a:p>
          <a:p>
            <a:pPr lvl="2"/>
            <a:r>
              <a:rPr lang="en-US" sz="2800" dirty="0"/>
              <a:t>Planning and preparation</a:t>
            </a:r>
          </a:p>
          <a:p>
            <a:pPr lvl="2"/>
            <a:r>
              <a:rPr lang="en-US" sz="2800" dirty="0"/>
              <a:t>Offensive and defensive tactics</a:t>
            </a:r>
          </a:p>
          <a:p>
            <a:pPr lvl="2"/>
            <a:r>
              <a:rPr lang="en-US" sz="2800" dirty="0"/>
              <a:t>Prevention</a:t>
            </a:r>
          </a:p>
          <a:p>
            <a:pPr lvl="2"/>
            <a:r>
              <a:rPr lang="en-US" sz="2800" dirty="0"/>
              <a:t>Location &amp; blocks of players</a:t>
            </a:r>
          </a:p>
          <a:p>
            <a:pPr lvl="2"/>
            <a:r>
              <a:rPr lang="en-US" sz="2800" dirty="0"/>
              <a:t>Priorities of control</a:t>
            </a:r>
          </a:p>
          <a:p>
            <a:pPr lvl="2"/>
            <a:r>
              <a:rPr lang="en-US" sz="2800" dirty="0"/>
              <a:t>Next step / counterattacks</a:t>
            </a:r>
          </a:p>
        </p:txBody>
      </p:sp>
    </p:spTree>
    <p:extLst>
      <p:ext uri="{BB962C8B-B14F-4D97-AF65-F5344CB8AC3E}">
        <p14:creationId xmlns:p14="http://schemas.microsoft.com/office/powerpoint/2010/main" val="182586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B3DCB-3918-4056-B62F-7904DC1DB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POSITIONING &amp; READING THE GAME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2CE60-FABF-B5F1-47BC-FFDD9445A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Set pieces </a:t>
            </a:r>
          </a:p>
          <a:p>
            <a:pPr lvl="1"/>
            <a:r>
              <a:rPr lang="en-US" sz="2800" dirty="0"/>
              <a:t>Assistant Referee</a:t>
            </a:r>
          </a:p>
          <a:p>
            <a:pPr lvl="2"/>
            <a:r>
              <a:rPr lang="en-US" sz="2800" dirty="0"/>
              <a:t>Anticipation</a:t>
            </a:r>
          </a:p>
          <a:p>
            <a:pPr lvl="2"/>
            <a:r>
              <a:rPr lang="en-US" sz="2800" dirty="0"/>
              <a:t>Priority of control: Law 11 vs Law 12</a:t>
            </a:r>
          </a:p>
          <a:p>
            <a:pPr lvl="2"/>
            <a:r>
              <a:rPr lang="en-US" sz="2800" dirty="0"/>
              <a:t>Penalty area / goal line / touch line</a:t>
            </a:r>
          </a:p>
          <a:p>
            <a:pPr lvl="2"/>
            <a:r>
              <a:rPr lang="en-US" sz="2800" dirty="0"/>
              <a:t>Concentration offside line / running technique</a:t>
            </a:r>
          </a:p>
          <a:p>
            <a:pPr lvl="2"/>
            <a:r>
              <a:rPr lang="en-US" sz="2800" dirty="0"/>
              <a:t>Wait and see / delay</a:t>
            </a:r>
          </a:p>
          <a:p>
            <a:pPr lvl="2"/>
            <a:r>
              <a:rPr lang="en-US" sz="2800" dirty="0"/>
              <a:t>Teamwork / communication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416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601AF-2868-C3B7-363A-EFC1A28E0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CHALLENGES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DEAE4-1DA6-5154-C44B-95118BCBE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Football understanding </a:t>
            </a:r>
          </a:p>
          <a:p>
            <a:r>
              <a:rPr lang="en-US" dirty="0"/>
              <a:t>Match control</a:t>
            </a:r>
          </a:p>
          <a:p>
            <a:r>
              <a:rPr lang="en-US" dirty="0"/>
              <a:t> Protect the game </a:t>
            </a:r>
          </a:p>
          <a:p>
            <a:r>
              <a:rPr lang="en-US" dirty="0"/>
              <a:t>Protect players </a:t>
            </a:r>
          </a:p>
          <a:p>
            <a:r>
              <a:rPr lang="en-US" dirty="0">
                <a:highlight>
                  <a:srgbClr val="FFFF00"/>
                </a:highlight>
              </a:rPr>
              <a:t>Normal football contact</a:t>
            </a:r>
          </a:p>
          <a:p>
            <a:r>
              <a:rPr lang="en-US" b="1" dirty="0"/>
              <a:t>Careless</a:t>
            </a:r>
            <a:r>
              <a:rPr lang="en-US" dirty="0"/>
              <a:t> -</a:t>
            </a:r>
            <a:r>
              <a:rPr lang="en-US" dirty="0">
                <a:highlight>
                  <a:srgbClr val="FFFF00"/>
                </a:highlight>
              </a:rPr>
              <a:t>Reckless</a:t>
            </a:r>
            <a:r>
              <a:rPr lang="en-US" dirty="0"/>
              <a:t> -</a:t>
            </a:r>
            <a:r>
              <a:rPr lang="en-US" dirty="0">
                <a:solidFill>
                  <a:srgbClr val="FF0000"/>
                </a:solidFill>
              </a:rPr>
              <a:t>Excessive force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463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2E12D-2446-5D02-7C3F-0645A1948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CHALLENGES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C36DE-D11C-F8E5-FA2C-ACF5A8CCD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clear considerations. </a:t>
            </a:r>
          </a:p>
          <a:p>
            <a:r>
              <a:rPr lang="en-US" dirty="0"/>
              <a:t>Who plays the ball.</a:t>
            </a:r>
          </a:p>
          <a:p>
            <a:r>
              <a:rPr lang="en-US" dirty="0"/>
              <a:t>Who initiates contact.</a:t>
            </a:r>
          </a:p>
          <a:p>
            <a:r>
              <a:rPr lang="en-US" dirty="0"/>
              <a:t>Intensity -Speed –Force. </a:t>
            </a:r>
          </a:p>
          <a:p>
            <a:r>
              <a:rPr lang="en-US" dirty="0"/>
              <a:t>Illegal use of arms. </a:t>
            </a:r>
          </a:p>
          <a:p>
            <a:r>
              <a:rPr lang="en-US" dirty="0"/>
              <a:t>Clear movement or 2</a:t>
            </a:r>
            <a:r>
              <a:rPr lang="en-US" baseline="30000" dirty="0"/>
              <a:t>nd</a:t>
            </a:r>
            <a:r>
              <a:rPr lang="en-US" dirty="0"/>
              <a:t> action.</a:t>
            </a:r>
          </a:p>
          <a:p>
            <a:r>
              <a:rPr lang="en-US" dirty="0"/>
              <a:t>Point of contact.</a:t>
            </a:r>
          </a:p>
          <a:p>
            <a:r>
              <a:rPr lang="en-US" dirty="0"/>
              <a:t>Teamwork.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77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F6B8E-9D62-AC38-9BD5-ACCA055FF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TACTICAL FOULS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84FA0-8243-9DA0-BACE-0DDEC226D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effectLst/>
              </a:rPr>
              <a:t>Football understanding. </a:t>
            </a:r>
          </a:p>
          <a:p>
            <a:r>
              <a:rPr lang="en-US" b="0" i="0" dirty="0">
                <a:effectLst/>
              </a:rPr>
              <a:t>Team tactics. </a:t>
            </a:r>
          </a:p>
          <a:p>
            <a:r>
              <a:rPr lang="en-US" b="0" i="0" dirty="0">
                <a:effectLst/>
              </a:rPr>
              <a:t>Fast transitions.</a:t>
            </a:r>
          </a:p>
          <a:p>
            <a:r>
              <a:rPr lang="en-US" b="0" i="0" dirty="0">
                <a:effectLst/>
              </a:rPr>
              <a:t>Reading and anticipation.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749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22A19-0E34-CA68-2539-3991629A3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TACTICAL FOULS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3A360-6547-F613-9E61-B5A642A01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Stopping a Promising Attack (SPA)</a:t>
            </a:r>
          </a:p>
          <a:p>
            <a:pPr lvl="1"/>
            <a:r>
              <a:rPr lang="en-US" sz="2800" dirty="0"/>
              <a:t>Different scenarios.</a:t>
            </a:r>
          </a:p>
          <a:p>
            <a:pPr lvl="1"/>
            <a:r>
              <a:rPr lang="en-US" sz="2800" dirty="0"/>
              <a:t>Speed.</a:t>
            </a:r>
          </a:p>
          <a:p>
            <a:pPr lvl="1"/>
            <a:r>
              <a:rPr lang="en-US" sz="2800" dirty="0"/>
              <a:t>Open space.</a:t>
            </a:r>
          </a:p>
          <a:p>
            <a:pPr lvl="1"/>
            <a:r>
              <a:rPr lang="en-US" sz="2800" dirty="0"/>
              <a:t>Options of play.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534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B3211-33EB-0635-247B-A60B868FF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WHAT DOES IT TAKE TO NAIL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C19D3-2552-1470-5D95-01F97F53A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A REFEREE OR AN ASSISTANT REFEREE, WHAT ARE THE MOST IMPORTANT ASPECTS OF PERFORMANCE TO SUCCEED?</a:t>
            </a:r>
          </a:p>
          <a:p>
            <a:r>
              <a:rPr lang="en-US" dirty="0"/>
              <a:t>1-MATCH CONTROL.</a:t>
            </a:r>
          </a:p>
          <a:p>
            <a:r>
              <a:rPr lang="en-US" dirty="0"/>
              <a:t>2-RELATIONSHIP WITH PLAYERS.</a:t>
            </a:r>
          </a:p>
          <a:p>
            <a:r>
              <a:rPr lang="en-US" dirty="0"/>
              <a:t>3-MANAGING THE GAME.</a:t>
            </a:r>
          </a:p>
          <a:p>
            <a:endParaRPr lang="en-US" dirty="0"/>
          </a:p>
          <a:p>
            <a:r>
              <a:rPr lang="en-US" dirty="0"/>
              <a:t>ARE THESE ASPECTS INTERLINKED?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43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F3A36-2913-4BB7-15DC-0F622E783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TACTICAL FOULS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FE4BB-63BA-34C2-2D37-27525A41C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Denying of Obvious Goal Scoring Opportunity (DOGSO)</a:t>
            </a:r>
          </a:p>
          <a:p>
            <a:pPr lvl="1"/>
            <a:r>
              <a:rPr lang="en-US" sz="2800" dirty="0"/>
              <a:t>Number and location of players.</a:t>
            </a:r>
          </a:p>
          <a:p>
            <a:pPr lvl="1"/>
            <a:r>
              <a:rPr lang="en-US" sz="2800" dirty="0"/>
              <a:t>Direction / Distance / Speed.</a:t>
            </a:r>
          </a:p>
          <a:p>
            <a:pPr lvl="1"/>
            <a:r>
              <a:rPr lang="en-US" sz="2800" dirty="0"/>
              <a:t>Control of the ball.</a:t>
            </a:r>
          </a:p>
          <a:p>
            <a:pPr lvl="1"/>
            <a:r>
              <a:rPr lang="en-US" sz="2800" dirty="0"/>
              <a:t>Attempt to play the ball.</a:t>
            </a:r>
          </a:p>
          <a:p>
            <a:pPr marL="287338" lvl="1"/>
            <a:r>
              <a:rPr lang="en-US" sz="2800" dirty="0">
                <a:solidFill>
                  <a:srgbClr val="FF0000"/>
                </a:solidFill>
              </a:rPr>
              <a:t>ALL</a:t>
            </a:r>
            <a:r>
              <a:rPr lang="en-US" sz="2800" dirty="0"/>
              <a:t> MUST BE PRESENT. </a:t>
            </a:r>
          </a:p>
          <a:p>
            <a:pPr lvl="1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072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207D2-77F8-CD66-2E8D-84F037BF1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DOGSO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85841-2186-47AF-3E05-FF68FB75E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For DOGSO ALL have to be present, if not</a:t>
            </a:r>
          </a:p>
          <a:p>
            <a:r>
              <a:rPr lang="en-US" sz="4000" dirty="0"/>
              <a:t>Now do you have SPA or not?</a:t>
            </a:r>
          </a:p>
          <a:p>
            <a:pPr lvl="1"/>
            <a:r>
              <a:rPr lang="en-US" sz="3600" dirty="0"/>
              <a:t>Amount of open space?</a:t>
            </a:r>
          </a:p>
          <a:p>
            <a:pPr lvl="1"/>
            <a:r>
              <a:rPr lang="en-US" sz="3600" dirty="0"/>
              <a:t>Numerical advantage?</a:t>
            </a:r>
          </a:p>
          <a:p>
            <a:pPr lvl="1"/>
            <a:r>
              <a:rPr lang="en-US" sz="3600" dirty="0"/>
              <a:t>If there was no foul, what could have happened?</a:t>
            </a:r>
          </a:p>
          <a:p>
            <a:pPr lvl="1"/>
            <a:endParaRPr lang="en-US" sz="3600" dirty="0"/>
          </a:p>
          <a:p>
            <a:pPr lvl="1"/>
            <a:endParaRPr lang="en-US" sz="36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68424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54CF2-D590-8AF3-067B-BB37894CC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PENALTY AREA INCIDENTS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DAA6F-09D1-4978-A8DA-CA4765945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dirty="0"/>
              <a:t>Football understanding.</a:t>
            </a:r>
          </a:p>
          <a:p>
            <a:r>
              <a:rPr lang="en-US" sz="3000" dirty="0"/>
              <a:t>Big priority.</a:t>
            </a:r>
          </a:p>
          <a:p>
            <a:r>
              <a:rPr lang="en-US" sz="3000" dirty="0"/>
              <a:t>Positioning and reading.</a:t>
            </a:r>
          </a:p>
          <a:p>
            <a:r>
              <a:rPr lang="en-US" sz="3000" dirty="0"/>
              <a:t>Proximity and angle of view.</a:t>
            </a:r>
          </a:p>
          <a:p>
            <a:r>
              <a:rPr lang="en-US" sz="3000" dirty="0"/>
              <a:t>See important details.</a:t>
            </a:r>
          </a:p>
          <a:p>
            <a:r>
              <a:rPr lang="en-US" sz="3000" dirty="0"/>
              <a:t>Clear considerations and criteria.</a:t>
            </a:r>
          </a:p>
          <a:p>
            <a:r>
              <a:rPr lang="en-US" sz="3000" dirty="0"/>
              <a:t>Set pieces-Match preparation.</a:t>
            </a:r>
          </a:p>
          <a:p>
            <a:r>
              <a:rPr lang="en-US" sz="3000" dirty="0"/>
              <a:t>Use of the arms(holding -pushing).</a:t>
            </a:r>
          </a:p>
          <a:p>
            <a:r>
              <a:rPr lang="en-US" sz="3000" dirty="0"/>
              <a:t>Teamwork.</a:t>
            </a:r>
          </a:p>
          <a:p>
            <a:r>
              <a:rPr lang="en-US" sz="3000" dirty="0"/>
              <a:t>Uniformity and consistency.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15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3EA90-237A-C431-1A40-288124175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HANDBALL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45435-394E-F724-2741-418F133D4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Football understanding.</a:t>
            </a:r>
          </a:p>
          <a:p>
            <a:r>
              <a:rPr lang="en-US" dirty="0"/>
              <a:t>Deliberate(additional movement)?</a:t>
            </a:r>
          </a:p>
          <a:p>
            <a:r>
              <a:rPr lang="en-US" dirty="0"/>
              <a:t>Justifiable position or movements(natural)?</a:t>
            </a:r>
          </a:p>
          <a:p>
            <a:r>
              <a:rPr lang="en-US" dirty="0"/>
              <a:t>Taking a risk-Making body unnaturally bigger (extended arm/ away from the body)?</a:t>
            </a:r>
          </a:p>
          <a:p>
            <a:r>
              <a:rPr lang="en-US" dirty="0"/>
              <a:t>Potential exceptions(ball from teammate–him/ herself).  </a:t>
            </a:r>
          </a:p>
          <a:p>
            <a:r>
              <a:rPr lang="en-US" dirty="0"/>
              <a:t>Attacker handball concept (scores directly/ immediately).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119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F6077-F335-365B-CDC0-841B6754C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OFFSIDE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76849D-0BA3-53D4-FFCC-4B586724E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Football understanding</a:t>
            </a:r>
          </a:p>
          <a:p>
            <a:r>
              <a:rPr lang="en-US" dirty="0"/>
              <a:t>Responsibility of the full team</a:t>
            </a:r>
          </a:p>
          <a:p>
            <a:r>
              <a:rPr lang="en-US" dirty="0"/>
              <a:t>Interfering with an opponent</a:t>
            </a:r>
          </a:p>
          <a:p>
            <a:pPr lvl="1"/>
            <a:r>
              <a:rPr lang="en-US" dirty="0"/>
              <a:t>Clear impact</a:t>
            </a:r>
          </a:p>
          <a:p>
            <a:pPr lvl="1"/>
            <a:r>
              <a:rPr lang="en-US" dirty="0"/>
              <a:t>Challenging-preventing-obstructing</a:t>
            </a:r>
          </a:p>
          <a:p>
            <a:r>
              <a:rPr lang="en-US" dirty="0"/>
              <a:t>Gaining an advantage</a:t>
            </a:r>
          </a:p>
          <a:p>
            <a:pPr lvl="1"/>
            <a:r>
              <a:rPr lang="en-US" dirty="0"/>
              <a:t>Control of the ball </a:t>
            </a:r>
          </a:p>
          <a:p>
            <a:pPr lvl="1"/>
            <a:r>
              <a:rPr lang="en-US" dirty="0"/>
              <a:t>Deliberate play vs deliberate action </a:t>
            </a:r>
          </a:p>
          <a:p>
            <a:pPr lvl="1"/>
            <a:r>
              <a:rPr lang="en-US" dirty="0"/>
              <a:t>Deflection-rebound</a:t>
            </a:r>
          </a:p>
          <a:p>
            <a:pPr lvl="1"/>
            <a:r>
              <a:rPr lang="en-US" dirty="0"/>
              <a:t>Deliberate save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01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AF501-83C6-0212-F212-A1FC182F8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all" dirty="0">
                <a:effectLst/>
                <a:latin typeface="Calibri" panose="020F0502020204030204" pitchFamily="34" charset="0"/>
              </a:rPr>
              <a:t>Offside offence</a:t>
            </a:r>
            <a:br>
              <a:rPr lang="en-US" b="0" i="0" dirty="0">
                <a:effectLst/>
                <a:latin typeface="Roag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3F95F-8720-9DAE-8683-A7E8AD6C7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US" b="0" i="0" dirty="0">
                <a:solidFill>
                  <a:srgbClr val="2C31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player in an offside position at the moment the ball is played or touched</a:t>
            </a:r>
            <a:r>
              <a:rPr lang="en-US" b="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US" b="0" i="0" dirty="0">
                <a:solidFill>
                  <a:srgbClr val="2C31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by a team-mate is only penalized on becoming involved in </a:t>
            </a:r>
            <a:r>
              <a:rPr lang="en-US" b="1" i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active play </a:t>
            </a:r>
            <a:r>
              <a:rPr lang="en-US" b="0" i="0" dirty="0">
                <a:solidFill>
                  <a:srgbClr val="2C31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1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1- </a:t>
            </a:r>
            <a:r>
              <a:rPr lang="en-US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interfering with play </a:t>
            </a:r>
            <a:r>
              <a:rPr lang="en-US" b="0" i="0" dirty="0">
                <a:solidFill>
                  <a:srgbClr val="2C31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 playing or touching a ball passed or touched by a team-mate or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1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2- </a:t>
            </a:r>
            <a:r>
              <a:rPr lang="en-US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interfering with an opponent </a:t>
            </a:r>
            <a:r>
              <a:rPr lang="en-US" b="0" i="0" dirty="0">
                <a:solidFill>
                  <a:srgbClr val="2C31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1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preventing an opponent from playing or being able to play the ball by clearly obstructing the opponent’s line of vision or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1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challenging an opponent for the ball or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1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clearly attempting to play a ball which is close when this action </a:t>
            </a:r>
            <a:r>
              <a:rPr lang="en-US" b="0" i="0" dirty="0">
                <a:solidFill>
                  <a:srgbClr val="2C3138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impacts on an opponent </a:t>
            </a:r>
            <a:r>
              <a:rPr lang="en-US" b="0" i="0" dirty="0">
                <a:solidFill>
                  <a:srgbClr val="2C31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1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making an obvious action which clearly impacts on the ability of an opponent to play the ball</a:t>
            </a:r>
          </a:p>
          <a:p>
            <a:pPr algn="l"/>
            <a:r>
              <a:rPr lang="en-US" b="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*The first point of contact of the ‘play’ or ‘touch’ of the ball should be used.</a:t>
            </a:r>
            <a:endParaRPr lang="en-US" b="0" i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211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C92C7-F803-BD86-B82C-2675D17F4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all" dirty="0">
                <a:effectLst/>
                <a:latin typeface="Calibri" panose="020F0502020204030204" pitchFamily="34" charset="0"/>
              </a:rPr>
              <a:t>Offside offence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B67AE-E542-0144-8924-AC5D03C60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3138"/>
                </a:solidFill>
                <a:effectLst/>
                <a:latin typeface="Roag"/>
              </a:rPr>
              <a:t>3- </a:t>
            </a:r>
            <a:r>
              <a:rPr lang="en-US" b="0" i="0" dirty="0">
                <a:solidFill>
                  <a:srgbClr val="FF0000"/>
                </a:solidFill>
                <a:effectLst/>
                <a:latin typeface="Roag"/>
              </a:rPr>
              <a:t>gaining an advantage by playing the ball or interfering with an opponent when it has: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800" b="0" i="0" dirty="0">
                <a:effectLst/>
                <a:latin typeface="Roag"/>
              </a:rPr>
              <a:t>rebounded or been deflected off the goalpost, crossbar, match official or an opponent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800" b="0" i="0" dirty="0">
                <a:effectLst/>
                <a:latin typeface="Roag"/>
              </a:rPr>
              <a:t>been deliberately saved by any opponent</a:t>
            </a:r>
          </a:p>
          <a:p>
            <a:pPr algn="l"/>
            <a:r>
              <a:rPr lang="en-US" b="0" i="0" dirty="0">
                <a:solidFill>
                  <a:srgbClr val="2C3138"/>
                </a:solidFill>
                <a:effectLst/>
                <a:latin typeface="Roag"/>
              </a:rPr>
              <a:t>A player in an offside position receiving the ball from an opponent who </a:t>
            </a:r>
            <a:r>
              <a:rPr lang="en-US" b="0" i="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Roag"/>
              </a:rPr>
              <a:t>deliberately </a:t>
            </a:r>
            <a:r>
              <a:rPr lang="en-US" b="0" i="0" dirty="0">
                <a:solidFill>
                  <a:srgbClr val="2C3138"/>
                </a:solidFill>
                <a:effectLst/>
                <a:highlight>
                  <a:srgbClr val="FFFF00"/>
                </a:highlight>
                <a:latin typeface="Roag"/>
              </a:rPr>
              <a:t>plays </a:t>
            </a:r>
            <a:r>
              <a:rPr lang="en-US" b="0" i="0" dirty="0">
                <a:solidFill>
                  <a:srgbClr val="2C3138"/>
                </a:solidFill>
                <a:effectLst/>
                <a:latin typeface="Roag"/>
              </a:rPr>
              <a:t>the ball, including by deliberate handball, is not considered to have gained an advantage, unless it was a </a:t>
            </a:r>
            <a:r>
              <a:rPr lang="en-US" i="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Roag"/>
              </a:rPr>
              <a:t>deliberate save </a:t>
            </a:r>
            <a:r>
              <a:rPr lang="en-US" b="0" i="0" dirty="0">
                <a:solidFill>
                  <a:srgbClr val="2C3138"/>
                </a:solidFill>
                <a:effectLst/>
                <a:latin typeface="Roag"/>
              </a:rPr>
              <a:t>by any opponent.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63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4EB6D-5612-3F0B-904A-CB7CD3D4F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DELIBERATE 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C85C4-B902-64BB-064A-D66EE649B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‘Deliberate play’ is when a player has </a:t>
            </a:r>
            <a:r>
              <a:rPr lang="en-US" u="sng" dirty="0">
                <a:solidFill>
                  <a:srgbClr val="FF0000"/>
                </a:solidFill>
              </a:rPr>
              <a:t>control of the ball </a:t>
            </a:r>
            <a:r>
              <a:rPr lang="en-US" dirty="0"/>
              <a:t>with the possibility of: </a:t>
            </a:r>
          </a:p>
          <a:p>
            <a:pPr marL="0" indent="0">
              <a:buNone/>
            </a:pPr>
            <a:r>
              <a:rPr lang="en-US" dirty="0"/>
              <a:t>• Passing the ball to a team-mate: </a:t>
            </a:r>
            <a:r>
              <a:rPr lang="en-US" u="sng" dirty="0">
                <a:highlight>
                  <a:srgbClr val="FFFF00"/>
                </a:highlight>
              </a:rPr>
              <a:t>or </a:t>
            </a:r>
          </a:p>
          <a:p>
            <a:pPr marL="0" indent="0">
              <a:buNone/>
            </a:pPr>
            <a:r>
              <a:rPr lang="en-US" dirty="0"/>
              <a:t>• Gaining possession of the ball; </a:t>
            </a:r>
            <a:r>
              <a:rPr lang="en-US" u="sng" dirty="0">
                <a:highlight>
                  <a:srgbClr val="FFFF00"/>
                </a:highlight>
              </a:rPr>
              <a:t>or</a:t>
            </a:r>
          </a:p>
          <a:p>
            <a:pPr marL="0" indent="0">
              <a:buNone/>
            </a:pPr>
            <a:r>
              <a:rPr lang="en-US" dirty="0"/>
              <a:t> • Clearing the ball (e.g., by kicking or heading it).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the pass, attempt to gain possession or clearance by the player in control of the ball is </a:t>
            </a:r>
            <a:r>
              <a:rPr lang="en-US" u="sng" dirty="0"/>
              <a:t>inaccurate</a:t>
            </a:r>
            <a:r>
              <a:rPr lang="en-US" dirty="0"/>
              <a:t> or </a:t>
            </a:r>
            <a:r>
              <a:rPr lang="en-US" u="sng" dirty="0"/>
              <a:t>unsuccessful,</a:t>
            </a:r>
            <a:r>
              <a:rPr lang="en-US" dirty="0"/>
              <a:t> this does not negate the fact that the player ‘deliberately played’ the ball.</a:t>
            </a:r>
          </a:p>
        </p:txBody>
      </p:sp>
    </p:spTree>
    <p:extLst>
      <p:ext uri="{BB962C8B-B14F-4D97-AF65-F5344CB8AC3E}">
        <p14:creationId xmlns:p14="http://schemas.microsoft.com/office/powerpoint/2010/main" val="2853482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405AB-1087-935F-63CD-33694C822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+mn-lt"/>
              </a:rPr>
              <a:t>CRITERIA </a:t>
            </a:r>
            <a:r>
              <a:rPr lang="en-US" b="1" dirty="0">
                <a:latin typeface="+mn-lt"/>
              </a:rPr>
              <a:t>FOR DELIBERATE 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F8E7D-D35E-BFF7-817D-DE88222C0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following </a:t>
            </a:r>
            <a:r>
              <a:rPr lang="en-US" u="sng" dirty="0"/>
              <a:t>criteria </a:t>
            </a:r>
            <a:r>
              <a:rPr lang="en-US" dirty="0"/>
              <a:t>should be used, as appropriate, as </a:t>
            </a:r>
            <a:r>
              <a:rPr lang="en-US" u="sng" dirty="0"/>
              <a:t>indicators</a:t>
            </a:r>
            <a:r>
              <a:rPr lang="en-US" dirty="0"/>
              <a:t> that a player was </a:t>
            </a:r>
            <a:r>
              <a:rPr lang="en-US" dirty="0">
                <a:highlight>
                  <a:srgbClr val="FFFF00"/>
                </a:highlight>
              </a:rPr>
              <a:t>in control of the ball </a:t>
            </a:r>
            <a:r>
              <a:rPr lang="en-US" dirty="0"/>
              <a:t>and as a result, ‘deliberately played’ the ball:</a:t>
            </a:r>
          </a:p>
          <a:p>
            <a:pPr marL="0" indent="0">
              <a:buNone/>
            </a:pPr>
            <a:r>
              <a:rPr lang="en-US" dirty="0"/>
              <a:t>• The ball travelled from a distance and the player has a clear view of it.</a:t>
            </a:r>
          </a:p>
          <a:p>
            <a:pPr marL="0" indent="0">
              <a:buNone/>
            </a:pPr>
            <a:r>
              <a:rPr lang="en-US" dirty="0"/>
              <a:t>• The ball was not moving quickly.</a:t>
            </a:r>
          </a:p>
          <a:p>
            <a:pPr marL="0" indent="0">
              <a:buNone/>
            </a:pPr>
            <a:r>
              <a:rPr lang="en-US" dirty="0"/>
              <a:t>• The direction of the ball was not unexpected.</a:t>
            </a:r>
          </a:p>
          <a:p>
            <a:pPr marL="0" indent="0">
              <a:buNone/>
            </a:pPr>
            <a:r>
              <a:rPr lang="en-US" b="1" dirty="0"/>
              <a:t>•</a:t>
            </a:r>
            <a:r>
              <a:rPr lang="en-US" dirty="0"/>
              <a:t> The player had time to coordinate their body movement, i.e., it was      not a case of instinctive stretching or jumping, or movement that achieved </a:t>
            </a:r>
            <a:r>
              <a:rPr lang="en-US" u="sng" dirty="0">
                <a:solidFill>
                  <a:srgbClr val="FF0000"/>
                </a:solidFill>
                <a:highlight>
                  <a:srgbClr val="FFFF00"/>
                </a:highlight>
              </a:rPr>
              <a:t>limited contact/control.</a:t>
            </a:r>
          </a:p>
          <a:p>
            <a:pPr marL="0" indent="0">
              <a:buNone/>
            </a:pPr>
            <a:r>
              <a:rPr lang="en-US" dirty="0"/>
              <a:t>• A ball moving on the ground is easier to play than a ball in the air.</a:t>
            </a:r>
          </a:p>
        </p:txBody>
      </p:sp>
    </p:spTree>
    <p:extLst>
      <p:ext uri="{BB962C8B-B14F-4D97-AF65-F5344CB8AC3E}">
        <p14:creationId xmlns:p14="http://schemas.microsoft.com/office/powerpoint/2010/main" val="178859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75FD8-CF4E-6207-FB6C-F23CA3757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TEAMWORK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3F8B2-25E3-25AC-18BC-49F03ACD1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Football understanding </a:t>
            </a:r>
          </a:p>
          <a:p>
            <a:r>
              <a:rPr lang="en-US" dirty="0"/>
              <a:t>Full team (Referee, ARs, 4th).</a:t>
            </a:r>
          </a:p>
          <a:p>
            <a:pPr lvl="1"/>
            <a:r>
              <a:rPr lang="en-US" dirty="0"/>
              <a:t>Pre-match preparation: responsibilities, procedures &amp; communication (verbal, visual, body language).</a:t>
            </a:r>
          </a:p>
          <a:p>
            <a:pPr lvl="1"/>
            <a:r>
              <a:rPr lang="en-US" dirty="0"/>
              <a:t>Knowledge of team tactics, tactical approach.</a:t>
            </a:r>
          </a:p>
          <a:p>
            <a:pPr lvl="1"/>
            <a:r>
              <a:rPr lang="en-US" dirty="0"/>
              <a:t>Awareness &amp; cooperation.</a:t>
            </a:r>
          </a:p>
          <a:p>
            <a:r>
              <a:rPr lang="en-US" dirty="0"/>
              <a:t>Decisions &amp; advice</a:t>
            </a:r>
          </a:p>
          <a:p>
            <a:pPr lvl="1"/>
            <a:r>
              <a:rPr lang="en-US" dirty="0"/>
              <a:t>Priority in decision making –Different scenarios. </a:t>
            </a:r>
          </a:p>
          <a:p>
            <a:pPr lvl="1"/>
            <a:r>
              <a:rPr lang="en-US" dirty="0"/>
              <a:t>Considerations, no opinions.</a:t>
            </a:r>
          </a:p>
          <a:p>
            <a:pPr lvl="1"/>
            <a:r>
              <a:rPr lang="en-US" dirty="0"/>
              <a:t>Technical&amp; disciplinary information.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19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C7137-7C30-538E-4B1E-D465F9B02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MATCH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29613-8DF8-8CA1-0A44-9DBDAE205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endParaRPr lang="en-US" b="0" i="0" u="none" strike="noStrike" baseline="0" dirty="0">
              <a:latin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en-US" b="0" i="0" u="none" strike="noStrike" baseline="0" dirty="0">
                <a:latin typeface="Calibri" panose="020F0502020204030204" pitchFamily="34" charset="0"/>
              </a:rPr>
              <a:t>Accuracy of foul identification.</a:t>
            </a:r>
          </a:p>
          <a:p>
            <a:pPr marL="0" indent="0" algn="l">
              <a:buNone/>
            </a:pPr>
            <a:r>
              <a:rPr lang="en-US" b="0" i="0" u="none" strike="noStrike" baseline="0" dirty="0">
                <a:latin typeface="Calibri" panose="020F0502020204030204" pitchFamily="34" charset="0"/>
              </a:rPr>
              <a:t>Appropriate foul selection.</a:t>
            </a:r>
          </a:p>
          <a:p>
            <a:pPr marL="0" indent="0" algn="l">
              <a:buNone/>
            </a:pPr>
            <a:r>
              <a:rPr lang="en-US" b="0" i="0" u="none" strike="noStrike" baseline="0" dirty="0">
                <a:latin typeface="Calibri" panose="020F0502020204030204" pitchFamily="34" charset="0"/>
              </a:rPr>
              <a:t>Misconduct selection &amp; execution.</a:t>
            </a:r>
          </a:p>
          <a:p>
            <a:pPr marL="0" indent="0" algn="l">
              <a:buNone/>
            </a:pPr>
            <a:r>
              <a:rPr lang="en-US" b="0" i="0" u="none" strike="noStrike" baseline="0" dirty="0">
                <a:latin typeface="Calibri" panose="020F0502020204030204" pitchFamily="34" charset="0"/>
              </a:rPr>
              <a:t>Accuracy in recognizing Key Match Incidents.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593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D6BCC-F096-8DEB-9DB0-2FBA809A0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400"/>
              <a:t>                </a:t>
            </a:r>
            <a:r>
              <a:rPr lang="en-US" sz="4400" dirty="0"/>
              <a:t>QUESTIONS AND COMMENTS</a:t>
            </a:r>
          </a:p>
        </p:txBody>
      </p:sp>
    </p:spTree>
    <p:extLst>
      <p:ext uri="{BB962C8B-B14F-4D97-AF65-F5344CB8AC3E}">
        <p14:creationId xmlns:p14="http://schemas.microsoft.com/office/powerpoint/2010/main" val="3883531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129BB-9CA4-6ED5-0A58-C3115244B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MATCH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32A28-917F-FCCC-FC20-D77CF512D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 we recognizing the nature of each incident?</a:t>
            </a:r>
          </a:p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 we showing relevant reaction for each incident?</a:t>
            </a:r>
          </a:p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Meaning - are we RAISING the TEMPERATURE or are we POURING COLD WATER?</a:t>
            </a:r>
          </a:p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When players mood changed, did we recognize that? Why not?</a:t>
            </a:r>
          </a:p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Managing the mood of players is KEY to match control and success.</a:t>
            </a:r>
          </a:p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Signs :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Players arguing with referee.</a:t>
            </a:r>
          </a:p>
          <a:p>
            <a:pPr marL="0" indent="0" algn="l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Players not cooperating.</a:t>
            </a:r>
          </a:p>
          <a:p>
            <a:pPr marL="0" indent="0" algn="l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Players frustrated.</a:t>
            </a:r>
            <a:endParaRPr lang="en-US" sz="2400" b="0" i="0" u="none" strike="noStrike" baseline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86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A7380-1D2F-FA02-84F6-779A6AB68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7834" y="39996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INTERACTION WITH PLAYERS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F84F6-B554-8F29-AA9E-189797320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Interacting can be verbal or non verbal.</a:t>
            </a:r>
          </a:p>
          <a:p>
            <a:r>
              <a:rPr lang="en-US" sz="2000" dirty="0"/>
              <a:t>Are you open to communication?</a:t>
            </a:r>
          </a:p>
          <a:p>
            <a:r>
              <a:rPr lang="en-US" sz="2000" dirty="0"/>
              <a:t>Was your match control good?</a:t>
            </a:r>
          </a:p>
          <a:p>
            <a:r>
              <a:rPr lang="en-US" sz="2000" dirty="0"/>
              <a:t>If yes, what did you do to achieve that?</a:t>
            </a:r>
          </a:p>
          <a:p>
            <a:r>
              <a:rPr lang="en-US" sz="2000" dirty="0"/>
              <a:t>If not, why?</a:t>
            </a:r>
          </a:p>
          <a:p>
            <a:r>
              <a:rPr lang="en-US" sz="2000" dirty="0"/>
              <a:t>Were you surrounded? Arguing your decisions? Dissent? </a:t>
            </a:r>
          </a:p>
          <a:p>
            <a:r>
              <a:rPr lang="en-US" sz="2000" dirty="0"/>
              <a:t>Did you use any natural authority?</a:t>
            </a:r>
          </a:p>
          <a:p>
            <a:r>
              <a:rPr lang="en-US" sz="2000" dirty="0"/>
              <a:t>Did you have a “buy in” ? When did that start? Why ? Did it continue?</a:t>
            </a:r>
          </a:p>
          <a:p>
            <a:r>
              <a:rPr lang="en-US" sz="2000" dirty="0"/>
              <a:t>Are you comfortable interacting with players?</a:t>
            </a:r>
          </a:p>
          <a:p>
            <a:r>
              <a:rPr lang="en-US" sz="2000" dirty="0"/>
              <a:t> Your </a:t>
            </a:r>
            <a:r>
              <a:rPr lang="en-US" sz="2000" dirty="0">
                <a:ea typeface="Calibri" panose="020F0502020204030204" pitchFamily="34" charset="0"/>
                <a:cs typeface="Calibri" panose="020F0502020204030204" pitchFamily="34" charset="0"/>
              </a:rPr>
              <a:t> technique/relationships with players.</a:t>
            </a:r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079404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90D5C-62EC-961F-6FAD-5A8C530EA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1250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CONTROL OF THE GAME</a:t>
            </a:r>
            <a:br>
              <a:rPr lang="en-US" b="1" dirty="0">
                <a:latin typeface="+mn-lt"/>
              </a:rPr>
            </a:b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4C428-42E5-49CF-134C-A69E99862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900" b="1" dirty="0"/>
              <a:t>Protect the game.</a:t>
            </a:r>
          </a:p>
          <a:p>
            <a:pPr marL="0" indent="0">
              <a:buNone/>
            </a:pPr>
            <a:r>
              <a:rPr lang="en-US" sz="2900" b="1" dirty="0"/>
              <a:t>Protect the players.</a:t>
            </a:r>
          </a:p>
          <a:p>
            <a:r>
              <a:rPr lang="en-US" sz="2900" dirty="0"/>
              <a:t>Are we watching the action? (proximity &amp; angle)</a:t>
            </a:r>
          </a:p>
          <a:p>
            <a:r>
              <a:rPr lang="en-US" sz="2900" dirty="0"/>
              <a:t>Who plays the ball?</a:t>
            </a:r>
          </a:p>
          <a:p>
            <a:r>
              <a:rPr lang="en-US" sz="2900" dirty="0"/>
              <a:t>Who initiated the contact?</a:t>
            </a:r>
          </a:p>
          <a:p>
            <a:r>
              <a:rPr lang="en-US" sz="2900" dirty="0"/>
              <a:t>Point of contact?</a:t>
            </a:r>
          </a:p>
          <a:p>
            <a:pPr lvl="1"/>
            <a:r>
              <a:rPr lang="en-US" sz="2900" dirty="0"/>
              <a:t>Intensity?</a:t>
            </a:r>
          </a:p>
          <a:p>
            <a:pPr lvl="1"/>
            <a:r>
              <a:rPr lang="en-US" sz="2900" dirty="0"/>
              <a:t>Speed?</a:t>
            </a:r>
          </a:p>
          <a:p>
            <a:pPr lvl="1"/>
            <a:r>
              <a:rPr lang="en-US" sz="2900" dirty="0"/>
              <a:t>Force?</a:t>
            </a:r>
          </a:p>
          <a:p>
            <a:pPr lvl="1"/>
            <a:endParaRPr lang="en-US" sz="2900" dirty="0"/>
          </a:p>
          <a:p>
            <a:pPr marL="342900" lvl="1" indent="-342900"/>
            <a:r>
              <a:rPr lang="en-US" sz="2900" dirty="0"/>
              <a:t>Illegal use of hands.</a:t>
            </a:r>
          </a:p>
          <a:p>
            <a:pPr marL="457200" lvl="1" indent="0">
              <a:buNone/>
            </a:pPr>
            <a:endParaRPr lang="en-US" sz="2900" dirty="0"/>
          </a:p>
          <a:p>
            <a:r>
              <a:rPr lang="en-US" sz="2900" dirty="0"/>
              <a:t>Clear movement or 2</a:t>
            </a:r>
            <a:r>
              <a:rPr lang="en-US" sz="2900" baseline="30000" dirty="0"/>
              <a:t>nd</a:t>
            </a:r>
            <a:r>
              <a:rPr lang="en-US" sz="2900" dirty="0"/>
              <a:t> action?</a:t>
            </a:r>
          </a:p>
          <a:p>
            <a:pPr marL="0" indent="0">
              <a:buNone/>
            </a:pPr>
            <a:r>
              <a:rPr lang="en-US" sz="2900" b="1" dirty="0"/>
              <a:t>TEAMWORK</a:t>
            </a:r>
          </a:p>
          <a:p>
            <a:pPr marL="0" indent="0">
              <a:buNone/>
            </a:pPr>
            <a:endParaRPr lang="en-US" sz="29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997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FC7CE-C217-B260-9A14-DFE6D27CB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+mn-lt"/>
              </a:rPr>
              <a:t>CONTROL OF THE GAME/GAME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82256-2261-B7AA-2EA0-7DBB80CCB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0" i="0" u="none" strike="noStrike" baseline="0" dirty="0">
                <a:latin typeface="Calibri" panose="020F0502020204030204" pitchFamily="34" charset="0"/>
              </a:rPr>
              <a:t>Restart management.</a:t>
            </a:r>
          </a:p>
          <a:p>
            <a:pPr marL="0" indent="0" algn="l">
              <a:buNone/>
            </a:pPr>
            <a:r>
              <a:rPr lang="en-US" b="0" i="0" u="none" strike="noStrike" baseline="0" dirty="0">
                <a:latin typeface="Calibri" panose="020F0502020204030204" pitchFamily="34" charset="0"/>
              </a:rPr>
              <a:t>Injury management.</a:t>
            </a:r>
          </a:p>
          <a:p>
            <a:pPr marL="0" indent="0" algn="l">
              <a:buNone/>
            </a:pPr>
            <a:r>
              <a:rPr lang="en-US" b="0" i="0" u="none" strike="noStrike" baseline="0" dirty="0">
                <a:latin typeface="Calibri" panose="020F0502020204030204" pitchFamily="34" charset="0"/>
              </a:rPr>
              <a:t>Substitution management.</a:t>
            </a:r>
          </a:p>
          <a:p>
            <a:pPr marL="0" indent="0" algn="l">
              <a:buNone/>
            </a:pPr>
            <a:r>
              <a:rPr lang="en-US" b="0" i="0" u="none" strike="noStrike" baseline="0" dirty="0">
                <a:latin typeface="Calibri" panose="020F0502020204030204" pitchFamily="34" charset="0"/>
              </a:rPr>
              <a:t>Time management.</a:t>
            </a:r>
          </a:p>
          <a:p>
            <a:pPr marL="0" indent="0" algn="l">
              <a:buNone/>
            </a:pPr>
            <a:r>
              <a:rPr lang="en-US" b="0" i="0" u="none" strike="noStrike" baseline="0" dirty="0">
                <a:latin typeface="Calibri" panose="020F0502020204030204" pitchFamily="34" charset="0"/>
              </a:rPr>
              <a:t>Proper use of advantage.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591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1F61F-A6B2-C40D-7956-6CF5D9F83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TEAMWORK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F7D80-55E1-8DF1-06CC-BAC5E64E0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0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GREAT NEWS</a:t>
            </a:r>
          </a:p>
          <a:p>
            <a:pPr marL="0" indent="0" algn="l">
              <a:buNone/>
            </a:pPr>
            <a:r>
              <a:rPr lang="en-US" dirty="0">
                <a:latin typeface="Calibri" panose="020F0502020204030204" pitchFamily="34" charset="0"/>
              </a:rPr>
              <a:t>AT LEAST 4 cameras available for you to receive information in your games in this tournament.</a:t>
            </a:r>
            <a:endParaRPr lang="en-US" b="0" i="0" u="none" strike="noStrike" baseline="0" dirty="0">
              <a:latin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en-US" b="0" i="0" u="none" strike="noStrike" baseline="0" dirty="0">
                <a:latin typeface="Calibri" panose="020F0502020204030204" pitchFamily="34" charset="0"/>
              </a:rPr>
              <a:t>Receptive.</a:t>
            </a:r>
          </a:p>
          <a:p>
            <a:pPr marL="0" indent="0" algn="l">
              <a:buNone/>
            </a:pPr>
            <a:r>
              <a:rPr lang="en-US" b="0" i="0" u="none" strike="noStrike" baseline="0" dirty="0">
                <a:latin typeface="Calibri" panose="020F0502020204030204" pitchFamily="34" charset="0"/>
              </a:rPr>
              <a:t>Attitude.</a:t>
            </a:r>
          </a:p>
          <a:p>
            <a:pPr marL="0" indent="0" algn="l">
              <a:buNone/>
            </a:pPr>
            <a:r>
              <a:rPr lang="en-US" u="sng" dirty="0">
                <a:latin typeface="Calibri" panose="020F0502020204030204" pitchFamily="34" charset="0"/>
              </a:rPr>
              <a:t>WE</a:t>
            </a:r>
            <a:r>
              <a:rPr lang="en-US" dirty="0">
                <a:latin typeface="Calibri" panose="020F0502020204030204" pitchFamily="34" charset="0"/>
              </a:rPr>
              <a:t> got to get it right.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889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47E26-E007-1652-5983-166C9ECD1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>
              <a:latin typeface="+mn-lt"/>
            </a:endParaRP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sz="4000" b="1" dirty="0"/>
              <a:t>             </a:t>
            </a:r>
            <a:r>
              <a:rPr lang="en-US" sz="4000" b="1" dirty="0">
                <a:latin typeface="+mn-lt"/>
              </a:rPr>
              <a:t>WHAT LANGUAGE SHOULD WE USE?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49123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4012</TotalTime>
  <Words>1364</Words>
  <Application>Microsoft Office PowerPoint</Application>
  <PresentationFormat>Widescreen</PresentationFormat>
  <Paragraphs>242</Paragraphs>
  <Slides>30</Slides>
  <Notes>0</Notes>
  <HiddenSlides>5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Roag</vt:lpstr>
      <vt:lpstr>Office Theme</vt:lpstr>
      <vt:lpstr>   REFEREE fundamentals</vt:lpstr>
      <vt:lpstr>WHAT DOES IT TAKE TO NAIL IT?</vt:lpstr>
      <vt:lpstr>MATCH CONTROL</vt:lpstr>
      <vt:lpstr>MATCH CONTROL</vt:lpstr>
      <vt:lpstr>INTERACTION WITH PLAYERS</vt:lpstr>
      <vt:lpstr> CONTROL OF THE GAME </vt:lpstr>
      <vt:lpstr>CONTROL OF THE GAME/GAME MANAGEMENT</vt:lpstr>
      <vt:lpstr>TEAMWORK</vt:lpstr>
      <vt:lpstr>PowerPoint Presentation</vt:lpstr>
      <vt:lpstr>FIFA CONSIDERATIONS</vt:lpstr>
      <vt:lpstr>OUR AGENDA THIS MORNING</vt:lpstr>
      <vt:lpstr>POSITIONING &amp; READING THE GAME</vt:lpstr>
      <vt:lpstr>POSITIONING &amp; READING THE GAME</vt:lpstr>
      <vt:lpstr>POSITIONING &amp; READING THE GAME</vt:lpstr>
      <vt:lpstr>POSITIONING &amp; READING THE GAME</vt:lpstr>
      <vt:lpstr>CHALLENGES</vt:lpstr>
      <vt:lpstr>CHALLENGES</vt:lpstr>
      <vt:lpstr>TACTICAL FOULS</vt:lpstr>
      <vt:lpstr>TACTICAL FOULS</vt:lpstr>
      <vt:lpstr>TACTICAL FOULS</vt:lpstr>
      <vt:lpstr>DOGSO</vt:lpstr>
      <vt:lpstr>PENALTY AREA INCIDENTS</vt:lpstr>
      <vt:lpstr>HANDBALL</vt:lpstr>
      <vt:lpstr>OFFSIDE</vt:lpstr>
      <vt:lpstr>Offside offence </vt:lpstr>
      <vt:lpstr>Offside offence</vt:lpstr>
      <vt:lpstr>DELIBERATE PLAY</vt:lpstr>
      <vt:lpstr>CRITERIA FOR DELIBERATE PLAY</vt:lpstr>
      <vt:lpstr>TEAMWORK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FIFA CONSIDERATIONS</dc:title>
  <dc:creator>farhad mansourian</dc:creator>
  <cp:lastModifiedBy>farhad mansourian</cp:lastModifiedBy>
  <cp:revision>11</cp:revision>
  <dcterms:created xsi:type="dcterms:W3CDTF">2023-05-26T15:35:48Z</dcterms:created>
  <dcterms:modified xsi:type="dcterms:W3CDTF">2023-10-16T22:17:51Z</dcterms:modified>
</cp:coreProperties>
</file>